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59" r:id="rId5"/>
    <p:sldMasterId id="2147483670" r:id="rId6"/>
  </p:sldMasterIdLst>
  <p:notesMasterIdLst>
    <p:notesMasterId r:id="rId25"/>
  </p:notesMasterIdLst>
  <p:sldIdLst>
    <p:sldId id="256" r:id="rId7"/>
    <p:sldId id="261" r:id="rId8"/>
    <p:sldId id="282" r:id="rId9"/>
    <p:sldId id="264" r:id="rId10"/>
    <p:sldId id="278" r:id="rId11"/>
    <p:sldId id="262" r:id="rId12"/>
    <p:sldId id="279" r:id="rId13"/>
    <p:sldId id="280" r:id="rId14"/>
    <p:sldId id="389" r:id="rId15"/>
    <p:sldId id="281" r:id="rId16"/>
    <p:sldId id="283" r:id="rId17"/>
    <p:sldId id="284" r:id="rId18"/>
    <p:sldId id="387" r:id="rId19"/>
    <p:sldId id="372" r:id="rId20"/>
    <p:sldId id="378" r:id="rId21"/>
    <p:sldId id="388" r:id="rId22"/>
    <p:sldId id="277" r:id="rId23"/>
    <p:sldId id="390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18" autoAdjust="0"/>
    <p:restoredTop sz="93737" autoAdjust="0"/>
  </p:normalViewPr>
  <p:slideViewPr>
    <p:cSldViewPr>
      <p:cViewPr varScale="1">
        <p:scale>
          <a:sx n="63" d="100"/>
          <a:sy n="63" d="100"/>
        </p:scale>
        <p:origin x="114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EC8D2-25A5-49A7-ADA4-344704F12D17}" type="datetimeFigureOut">
              <a:rPr lang="el-GR" smtClean="0"/>
              <a:t>25/10/2021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C0EDE-9C05-48B2-A960-D15E6623B8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06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498C3-364C-4A9F-A06D-B32FBA2BA75D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01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BEA2D-2587-4861-8CFD-189F2E0D2A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260648"/>
            <a:ext cx="2794000" cy="1181100"/>
          </a:xfrm>
          <a:prstGeom prst="rect">
            <a:avLst/>
          </a:prstGeom>
        </p:spPr>
      </p:pic>
      <p:pic>
        <p:nvPicPr>
          <p:cNvPr id="6" name="Picture 5" descr="C:\Users\dvalas\AppData\Local\Temp\Temp1_plaisia logotypwn.zip\Πλαίσια\ΠΛΑΙΣΙΟ_ΕΤΠΑ.jpg">
            <a:extLst>
              <a:ext uri="{FF2B5EF4-FFF2-40B4-BE49-F238E27FC236}">
                <a16:creationId xmlns:a16="http://schemas.microsoft.com/office/drawing/2014/main" id="{170F0487-91FF-448F-9662-F3CD7E38EF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101288"/>
            <a:ext cx="3418713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3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11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rgbClr val="0070C0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20000"/>
              <a:defRPr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buSzPct val="100000"/>
              <a:buFont typeface="Arial" pitchFamily="34" charset="0"/>
              <a:buChar char="•"/>
              <a:defRPr sz="17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25/10/</a:t>
            </a:r>
            <a:r>
              <a:rPr lang="el-GR" dirty="0"/>
              <a:t>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l-GR" dirty="0" err="1">
                <a:solidFill>
                  <a:srgbClr val="606060"/>
                </a:solidFill>
                <a:latin typeface="Open Sans" panose="020B0606030504020204" pitchFamily="34" charset="0"/>
              </a:rPr>
              <a:t>Xρήση</a:t>
            </a:r>
            <a:r>
              <a:rPr lang="el-GR" dirty="0">
                <a:solidFill>
                  <a:srgbClr val="606060"/>
                </a:solidFill>
                <a:latin typeface="Open Sans" panose="020B0606030504020204" pitchFamily="34" charset="0"/>
              </a:rPr>
              <a:t> και αξιοποίηση υποδομών Γλωσσικών Πόρων και Υπηρεσιών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29D3D7-5F9B-4EED-A4A5-48437ADF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19800" y="-56033"/>
            <a:ext cx="2112634" cy="893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637856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0E5DD4-03C7-40A7-8E58-6F500D980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3198" y="-56033"/>
            <a:ext cx="2112634" cy="893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57200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sz="half" idx="14"/>
          </p:nvPr>
        </p:nvSpPr>
        <p:spPr>
          <a:xfrm>
            <a:off x="4637856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DB78F-7E39-4F78-9012-C9E0D8BBA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3198" y="-56033"/>
            <a:ext cx="2112634" cy="893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C427F-65EC-4EFE-AE08-28219866C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3198" y="-56033"/>
            <a:ext cx="2112634" cy="893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6-8/7/2021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Θερινό Σχολείο ΙΕΛ/ΑΠΟΛΛΩΝΙΣ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2025C-EAD9-4D42-94F9-64B3E100C1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3198" y="-56033"/>
            <a:ext cx="2112634" cy="8930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25/10</a:t>
            </a:r>
            <a:r>
              <a:rPr lang="el-GR" dirty="0"/>
              <a:t>/2021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 err="1">
                <a:solidFill>
                  <a:srgbClr val="606060"/>
                </a:solidFill>
                <a:latin typeface="Open Sans" panose="020B0606030504020204" pitchFamily="34" charset="0"/>
              </a:rPr>
              <a:t>Xρήση</a:t>
            </a:r>
            <a:r>
              <a:rPr lang="el-GR" dirty="0">
                <a:solidFill>
                  <a:srgbClr val="606060"/>
                </a:solidFill>
                <a:latin typeface="Open Sans" panose="020B0606030504020204" pitchFamily="34" charset="0"/>
              </a:rPr>
              <a:t> και αξιοποίηση υποδομών Γλωσσικών Πόρων και Υπηρεσιών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8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/>
              <a:t>6-8/7/2021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/>
              <a:t>Θερινό Σχολείο ΙΕΛ/ΑΠΟΛΛΩΝΙΣ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/>
              <a:t>6-8/7/2021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/>
              <a:t>Θερινό Σχολείο ΙΕΛ/ΑΠΟΛΛΩΝΙΣ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larin.g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CLARIN:EL - </a:t>
            </a:r>
            <a:r>
              <a:rPr lang="el-GR" dirty="0"/>
              <a:t>Υποδομή </a:t>
            </a:r>
            <a:br>
              <a:rPr lang="en-US" dirty="0"/>
            </a:br>
            <a:r>
              <a:rPr lang="el-GR" dirty="0"/>
              <a:t>γλωσσικών πόρων και τεχνολογιών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8280920" cy="1296144"/>
          </a:xfrm>
        </p:spPr>
        <p:txBody>
          <a:bodyPr>
            <a:normAutofit/>
          </a:bodyPr>
          <a:lstStyle/>
          <a:p>
            <a:r>
              <a:rPr lang="el-GR" sz="1800" dirty="0"/>
              <a:t>Μαρία Γαβριηλίδου </a:t>
            </a:r>
          </a:p>
          <a:p>
            <a:r>
              <a:rPr lang="el-GR" sz="1800" dirty="0"/>
              <a:t>Ινστιτούτο Επεξεργασίας Λόγου / ΕΚ Αθηνά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F09226-4C70-4AF8-A015-28725FAC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2794000" cy="11811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12D2DE1-7E29-4090-A84D-E11FCDD68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21" y="6021288"/>
            <a:ext cx="3270577" cy="700838"/>
          </a:xfrm>
          <a:prstGeom prst="rect">
            <a:avLst/>
          </a:prstGeom>
        </p:spPr>
      </p:pic>
      <p:pic>
        <p:nvPicPr>
          <p:cNvPr id="1026" name="Picture 2" descr="ilsp_logo">
            <a:extLst>
              <a:ext uri="{FF2B5EF4-FFF2-40B4-BE49-F238E27FC236}">
                <a16:creationId xmlns:a16="http://schemas.microsoft.com/office/drawing/2014/main" id="{1F393A63-B4A0-421E-8FB3-A3153C6A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86" y="6093296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B9E4DF3-6707-4CFC-8C5F-52782582C0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99" y="5678225"/>
            <a:ext cx="1279190" cy="12791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7956376" y="6453336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10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70152" y="1036688"/>
            <a:ext cx="86976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Επιλογή – </a:t>
            </a:r>
            <a:r>
              <a:rPr lang="el-GR" sz="2800" b="1" dirty="0" err="1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καταφόρτωση</a:t>
            </a: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 – χρήση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 b="13313"/>
          <a:stretch/>
        </p:blipFill>
        <p:spPr bwMode="auto">
          <a:xfrm>
            <a:off x="304800" y="1524001"/>
            <a:ext cx="8412480" cy="336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5325868"/>
            <a:ext cx="8534400" cy="1127468"/>
          </a:xfrm>
        </p:spPr>
        <p:txBody>
          <a:bodyPr>
            <a:normAutofit/>
          </a:bodyPr>
          <a:lstStyle/>
          <a:p>
            <a:r>
              <a:rPr lang="el-GR" sz="2000" dirty="0">
                <a:ea typeface="Lato" panose="020F0502020204030203" pitchFamily="34" charset="0"/>
              </a:rPr>
              <a:t>συγχρονική και διαχρονική μελέτη</a:t>
            </a:r>
          </a:p>
          <a:p>
            <a:r>
              <a:rPr lang="el-GR" sz="2000" dirty="0">
                <a:ea typeface="Lato" panose="020F0502020204030203" pitchFamily="34" charset="0"/>
              </a:rPr>
              <a:t>κάλυψη κυρίως Ελληνικής γλώσσας, αλλά και μεταφραστικοί πόροι (παράλληλα σώματα κειμένων)</a:t>
            </a: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7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172400" y="6381328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11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70152" y="1036688"/>
            <a:ext cx="86976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Υπηρεσίες επεξεργασίας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" t="16123" b="13493"/>
          <a:stretch/>
        </p:blipFill>
        <p:spPr bwMode="auto">
          <a:xfrm>
            <a:off x="107504" y="1524001"/>
            <a:ext cx="8894440" cy="28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572000"/>
            <a:ext cx="8534400" cy="1521296"/>
          </a:xfrm>
        </p:spPr>
        <p:txBody>
          <a:bodyPr>
            <a:normAutofit lnSpcReduction="10000"/>
          </a:bodyPr>
          <a:lstStyle/>
          <a:p>
            <a:r>
              <a:rPr lang="el-GR" dirty="0">
                <a:ea typeface="Lato" panose="020F0502020204030203" pitchFamily="34" charset="0"/>
              </a:rPr>
              <a:t>43 υπηρεσίες γλωσσικής επεξεργασίας </a:t>
            </a:r>
          </a:p>
          <a:p>
            <a:r>
              <a:rPr lang="el-GR" dirty="0">
                <a:ea typeface="Lato" panose="020F0502020204030203" pitchFamily="34" charset="0"/>
              </a:rPr>
              <a:t>8 αλυσίδες </a:t>
            </a:r>
            <a:r>
              <a:rPr lang="el-GR" dirty="0" err="1">
                <a:ea typeface="Lato" panose="020F0502020204030203" pitchFamily="34" charset="0"/>
              </a:rPr>
              <a:t>διαλειτουργικών</a:t>
            </a:r>
            <a:r>
              <a:rPr lang="el-GR" dirty="0">
                <a:ea typeface="Lato" panose="020F0502020204030203" pitchFamily="34" charset="0"/>
              </a:rPr>
              <a:t> υπηρεσιών </a:t>
            </a:r>
          </a:p>
          <a:p>
            <a:r>
              <a:rPr lang="el-GR" dirty="0">
                <a:ea typeface="Lato" panose="020F0502020204030203" pitchFamily="34" charset="0"/>
              </a:rPr>
              <a:t>υπηρεσίες κλιμάκωσης </a:t>
            </a: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7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550" y="1676400"/>
            <a:ext cx="3524250" cy="4704928"/>
          </a:xfrm>
        </p:spPr>
        <p:txBody>
          <a:bodyPr>
            <a:normAutofit/>
          </a:bodyPr>
          <a:lstStyle/>
          <a:p>
            <a:r>
              <a:rPr lang="el-GR" sz="2400" dirty="0">
                <a:ea typeface="Lato" panose="020F0502020204030203" pitchFamily="34" charset="0"/>
              </a:rPr>
              <a:t>Προσωποποιημένος πίνακας ελέγχου χρήστη (</a:t>
            </a:r>
            <a:r>
              <a:rPr lang="en-US" sz="2400" dirty="0">
                <a:ea typeface="Lato" panose="020F0502020204030203" pitchFamily="34" charset="0"/>
              </a:rPr>
              <a:t>user dashboard)</a:t>
            </a:r>
            <a:endParaRPr lang="el-GR" sz="2400" dirty="0">
              <a:ea typeface="Lato" panose="020F0502020204030203" pitchFamily="34" charset="0"/>
            </a:endParaRPr>
          </a:p>
          <a:p>
            <a:r>
              <a:rPr lang="el-GR" sz="2400" dirty="0">
                <a:ea typeface="Lato" panose="020F0502020204030203" pitchFamily="34" charset="0"/>
              </a:rPr>
              <a:t>για τους </a:t>
            </a:r>
            <a:r>
              <a:rPr lang="el-GR" sz="2400" dirty="0" err="1">
                <a:ea typeface="Lato" panose="020F0502020204030203" pitchFamily="34" charset="0"/>
              </a:rPr>
              <a:t>παρόχους</a:t>
            </a:r>
            <a:r>
              <a:rPr lang="el-GR" sz="2400" dirty="0">
                <a:ea typeface="Lato" panose="020F0502020204030203" pitchFamily="34" charset="0"/>
              </a:rPr>
              <a:t> δεδομένων και υπηρεσιών, όσο και για τους καταναλωτές</a:t>
            </a:r>
            <a:r>
              <a:rPr lang="en-US" sz="2400" dirty="0">
                <a:ea typeface="Lato" panose="020F0502020204030203" pitchFamily="34" charset="0"/>
              </a:rPr>
              <a:t> </a:t>
            </a:r>
            <a:endParaRPr lang="el-GR" sz="2400" dirty="0">
              <a:ea typeface="Lato" panose="020F0502020204030203" pitchFamily="34" charset="0"/>
            </a:endParaRPr>
          </a:p>
          <a:p>
            <a:r>
              <a:rPr lang="el-GR" sz="2400" dirty="0">
                <a:ea typeface="Lato" panose="020F0502020204030203" pitchFamily="34" charset="0"/>
              </a:rPr>
              <a:t>σύμφωνα με τον κύκλο Αποθήκευσης-Τεκμηρίωσης-Διαμοιρασμού</a:t>
            </a:r>
          </a:p>
          <a:p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04800" y="332656"/>
            <a:ext cx="7478448" cy="93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Πίνακας ελέγχου χρήστη </a:t>
            </a:r>
          </a:p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(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user dashboard)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172400" y="6525344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12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CDAEFB-6757-4C78-977E-3EE15F2EE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51616"/>
            <a:ext cx="5299407" cy="47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86000"/>
            <a:ext cx="8115301" cy="3258766"/>
          </a:xfrm>
        </p:spPr>
        <p:txBody>
          <a:bodyPr>
            <a:normAutofit fontScale="85000" lnSpcReduction="20000"/>
          </a:bodyPr>
          <a:lstStyle/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endParaRPr lang="el-GR" sz="1800" b="1" dirty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lvl="1" indent="0" algn="r">
              <a:buNone/>
            </a:pPr>
            <a:r>
              <a:rPr lang="el-GR" sz="21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και αυτός να είναι ο στόχος της έρευνάς του</a:t>
            </a:r>
          </a:p>
          <a:p>
            <a:pPr marL="228600" lvl="1" indent="0">
              <a:buNone/>
            </a:pPr>
            <a:r>
              <a:rPr lang="el-GR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ΌΜΩΣ </a:t>
            </a:r>
          </a:p>
          <a:p>
            <a:pPr marL="228600" lvl="1" indent="0">
              <a:buNone/>
            </a:pPr>
            <a:r>
              <a:rPr lang="el-GR" sz="2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πιο συχνά, τα εργαλεία αυτά αποτελούν ένα πρώτο στάδιο επεξεργασίας των δεδομένων </a:t>
            </a:r>
            <a:r>
              <a:rPr lang="el-GR" sz="2300" b="1" dirty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στο πλαίσιο ενός ευρύτερου στόχου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100392" y="6309320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13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8A4D44F-F16C-2C4C-9598-E1B923B1E64B}"/>
              </a:ext>
            </a:extLst>
          </p:cNvPr>
          <p:cNvSpPr txBox="1"/>
          <p:nvPr/>
        </p:nvSpPr>
        <p:spPr>
          <a:xfrm>
            <a:off x="245000" y="658780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Τι μπορεί να κάνει ένας ερευνητής;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F3A708FD-5F86-4673-BC22-096AA4CDE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005444" cy="2209800"/>
          </a:xfrm>
          <a:prstGeom prst="rect">
            <a:avLst/>
          </a:prstGeom>
        </p:spPr>
      </p:pic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86C83CD5-1929-415C-AB2E-813BFA5302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t="5785"/>
          <a:stretch/>
        </p:blipFill>
        <p:spPr>
          <a:xfrm>
            <a:off x="1600200" y="2117626"/>
            <a:ext cx="3963440" cy="2265064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5B0D232E-02D2-473F-8EB1-6DD5D8DAC4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48" y="1645929"/>
            <a:ext cx="4463099" cy="27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7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2597-2A31-4D88-9405-52C0020F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Στάδια επεξεργασίας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7CC1D-B482-4709-BD4A-81B2532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14</a:t>
            </a:fld>
            <a:endParaRPr lang="el-G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7E919C-D2E9-47B0-BA4D-58A34194ECE6}"/>
              </a:ext>
            </a:extLst>
          </p:cNvPr>
          <p:cNvGrpSpPr/>
          <p:nvPr/>
        </p:nvGrpSpPr>
        <p:grpSpPr>
          <a:xfrm>
            <a:off x="958954" y="2406009"/>
            <a:ext cx="7489384" cy="1957009"/>
            <a:chOff x="358137" y="2867176"/>
            <a:chExt cx="8383174" cy="1308339"/>
          </a:xfrm>
          <a:solidFill>
            <a:schemeClr val="accent5">
              <a:lumMod val="7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1303603-8718-4926-9F42-502F83D6D810}"/>
                </a:ext>
              </a:extLst>
            </p:cNvPr>
            <p:cNvSpPr/>
            <p:nvPr/>
          </p:nvSpPr>
          <p:spPr>
            <a:xfrm>
              <a:off x="358137" y="2867176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66" tIns="82466" rIns="82466" bIns="82466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 err="1"/>
                <a:t>προεπεξεργασία</a:t>
              </a:r>
              <a:r>
                <a:rPr lang="el-GR" dirty="0"/>
                <a:t> κειμένων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3EA9A6-3115-4C89-95D6-91FD344738C6}"/>
                </a:ext>
              </a:extLst>
            </p:cNvPr>
            <p:cNvSpPr/>
            <p:nvPr/>
          </p:nvSpPr>
          <p:spPr>
            <a:xfrm>
              <a:off x="2683766" y="3243380"/>
              <a:ext cx="453155" cy="530106"/>
            </a:xfrm>
            <a:custGeom>
              <a:avLst/>
              <a:gdLst>
                <a:gd name="connsiteX0" fmla="*/ 0 w 453155"/>
                <a:gd name="connsiteY0" fmla="*/ 106021 h 530106"/>
                <a:gd name="connsiteX1" fmla="*/ 226578 w 453155"/>
                <a:gd name="connsiteY1" fmla="*/ 106021 h 530106"/>
                <a:gd name="connsiteX2" fmla="*/ 226578 w 453155"/>
                <a:gd name="connsiteY2" fmla="*/ 0 h 530106"/>
                <a:gd name="connsiteX3" fmla="*/ 453155 w 453155"/>
                <a:gd name="connsiteY3" fmla="*/ 265053 h 530106"/>
                <a:gd name="connsiteX4" fmla="*/ 226578 w 453155"/>
                <a:gd name="connsiteY4" fmla="*/ 530106 h 530106"/>
                <a:gd name="connsiteX5" fmla="*/ 226578 w 453155"/>
                <a:gd name="connsiteY5" fmla="*/ 424085 h 530106"/>
                <a:gd name="connsiteX6" fmla="*/ 0 w 453155"/>
                <a:gd name="connsiteY6" fmla="*/ 424085 h 530106"/>
                <a:gd name="connsiteX7" fmla="*/ 0 w 453155"/>
                <a:gd name="connsiteY7" fmla="*/ 106021 h 53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55" h="530106">
                  <a:moveTo>
                    <a:pt x="0" y="106021"/>
                  </a:moveTo>
                  <a:lnTo>
                    <a:pt x="226578" y="106021"/>
                  </a:lnTo>
                  <a:lnTo>
                    <a:pt x="226578" y="0"/>
                  </a:lnTo>
                  <a:lnTo>
                    <a:pt x="453155" y="265053"/>
                  </a:lnTo>
                  <a:lnTo>
                    <a:pt x="226578" y="530106"/>
                  </a:lnTo>
                  <a:lnTo>
                    <a:pt x="226578" y="424085"/>
                  </a:lnTo>
                  <a:lnTo>
                    <a:pt x="0" y="424085"/>
                  </a:lnTo>
                  <a:lnTo>
                    <a:pt x="0" y="10602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516" rIns="101960" bIns="79516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476821-D868-48CF-BDEC-C840984C48A0}"/>
                </a:ext>
              </a:extLst>
            </p:cNvPr>
            <p:cNvSpPr/>
            <p:nvPr/>
          </p:nvSpPr>
          <p:spPr>
            <a:xfrm>
              <a:off x="3444724" y="2893000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66" tIns="82466" rIns="82466" bIns="82466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/>
                <a:t>επεξεργασία με εργαλεία Γλωσσικής Τεχνολογίας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699973-3B87-47DF-AFB9-C7B4673B2195}"/>
                </a:ext>
              </a:extLst>
            </p:cNvPr>
            <p:cNvSpPr/>
            <p:nvPr/>
          </p:nvSpPr>
          <p:spPr>
            <a:xfrm>
              <a:off x="6020342" y="3259423"/>
              <a:ext cx="453155" cy="530106"/>
            </a:xfrm>
            <a:custGeom>
              <a:avLst/>
              <a:gdLst>
                <a:gd name="connsiteX0" fmla="*/ 0 w 453155"/>
                <a:gd name="connsiteY0" fmla="*/ 106021 h 530106"/>
                <a:gd name="connsiteX1" fmla="*/ 226578 w 453155"/>
                <a:gd name="connsiteY1" fmla="*/ 106021 h 530106"/>
                <a:gd name="connsiteX2" fmla="*/ 226578 w 453155"/>
                <a:gd name="connsiteY2" fmla="*/ 0 h 530106"/>
                <a:gd name="connsiteX3" fmla="*/ 453155 w 453155"/>
                <a:gd name="connsiteY3" fmla="*/ 265053 h 530106"/>
                <a:gd name="connsiteX4" fmla="*/ 226578 w 453155"/>
                <a:gd name="connsiteY4" fmla="*/ 530106 h 530106"/>
                <a:gd name="connsiteX5" fmla="*/ 226578 w 453155"/>
                <a:gd name="connsiteY5" fmla="*/ 424085 h 530106"/>
                <a:gd name="connsiteX6" fmla="*/ 0 w 453155"/>
                <a:gd name="connsiteY6" fmla="*/ 424085 h 530106"/>
                <a:gd name="connsiteX7" fmla="*/ 0 w 453155"/>
                <a:gd name="connsiteY7" fmla="*/ 106021 h 53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55" h="530106">
                  <a:moveTo>
                    <a:pt x="0" y="106021"/>
                  </a:moveTo>
                  <a:lnTo>
                    <a:pt x="226578" y="106021"/>
                  </a:lnTo>
                  <a:lnTo>
                    <a:pt x="226578" y="0"/>
                  </a:lnTo>
                  <a:lnTo>
                    <a:pt x="453155" y="265053"/>
                  </a:lnTo>
                  <a:lnTo>
                    <a:pt x="226578" y="530106"/>
                  </a:lnTo>
                  <a:lnTo>
                    <a:pt x="226578" y="424085"/>
                  </a:lnTo>
                  <a:lnTo>
                    <a:pt x="0" y="424085"/>
                  </a:lnTo>
                  <a:lnTo>
                    <a:pt x="0" y="10602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79516" rIns="101960" bIns="79516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266EF6-0439-4BE3-B683-C2CDE4E6E8F8}"/>
                </a:ext>
              </a:extLst>
            </p:cNvPr>
            <p:cNvSpPr/>
            <p:nvPr/>
          </p:nvSpPr>
          <p:spPr>
            <a:xfrm>
              <a:off x="6603785" y="2875526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66" tIns="82466" rIns="82466" bIns="82466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dirty="0"/>
                <a:t>επεξεργασία με εργαλεία Ανάλυσης Λόγου, ανάλογα με τον ερευνητικό στόχο</a:t>
              </a:r>
            </a:p>
          </p:txBody>
        </p:sp>
      </p:grpSp>
      <p:sp>
        <p:nvSpPr>
          <p:cNvPr id="15" name="Heptagon 14">
            <a:extLst>
              <a:ext uri="{FF2B5EF4-FFF2-40B4-BE49-F238E27FC236}">
                <a16:creationId xmlns:a16="http://schemas.microsoft.com/office/drawing/2014/main" id="{7B85D292-EFD5-4C22-B8DC-ACCD84952FFB}"/>
              </a:ext>
            </a:extLst>
          </p:cNvPr>
          <p:cNvSpPr/>
          <p:nvPr/>
        </p:nvSpPr>
        <p:spPr>
          <a:xfrm>
            <a:off x="7002270" y="1828800"/>
            <a:ext cx="617730" cy="509588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1A6541-FD3E-4170-B093-22D2226C6DE1}"/>
              </a:ext>
            </a:extLst>
          </p:cNvPr>
          <p:cNvSpPr/>
          <p:nvPr/>
        </p:nvSpPr>
        <p:spPr>
          <a:xfrm>
            <a:off x="3441472" y="1676400"/>
            <a:ext cx="2459602" cy="35347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675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1AE17-5E9C-4054-8769-FD2BDDB3E882}"/>
              </a:ext>
            </a:extLst>
          </p:cNvPr>
          <p:cNvSpPr txBox="1"/>
          <p:nvPr/>
        </p:nvSpPr>
        <p:spPr>
          <a:xfrm>
            <a:off x="3670483" y="4347103"/>
            <a:ext cx="210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CLARIN:EL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Heptagon 17">
            <a:extLst>
              <a:ext uri="{FF2B5EF4-FFF2-40B4-BE49-F238E27FC236}">
                <a16:creationId xmlns:a16="http://schemas.microsoft.com/office/drawing/2014/main" id="{8F9BC86F-12D8-4BAF-939B-77CBB362E606}"/>
              </a:ext>
            </a:extLst>
          </p:cNvPr>
          <p:cNvSpPr/>
          <p:nvPr/>
        </p:nvSpPr>
        <p:spPr>
          <a:xfrm>
            <a:off x="4331521" y="1818311"/>
            <a:ext cx="617730" cy="509588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11567454-6216-409E-8EFB-8BAD7196CA68}"/>
              </a:ext>
            </a:extLst>
          </p:cNvPr>
          <p:cNvSpPr/>
          <p:nvPr/>
        </p:nvSpPr>
        <p:spPr>
          <a:xfrm>
            <a:off x="1619672" y="1785168"/>
            <a:ext cx="617730" cy="509588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951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1" y="2286000"/>
            <a:ext cx="8115301" cy="3258766"/>
          </a:xfrm>
        </p:spPr>
        <p:txBody>
          <a:bodyPr>
            <a:normAutofit/>
          </a:bodyPr>
          <a:lstStyle/>
          <a:p>
            <a:r>
              <a:rPr lang="el-GR" dirty="0">
                <a:ea typeface="Calibri" panose="020F0502020204030204" pitchFamily="34" charset="0"/>
              </a:rPr>
              <a:t>αυτό που επιτυγχάνεται είναι η δυνατότητα μελέτης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όχι πια στο πρωτογενές υλικό</a:t>
            </a:r>
            <a:r>
              <a:rPr lang="el-GR" dirty="0">
                <a:ea typeface="Calibri" panose="020F0502020204030204" pitchFamily="34" charset="0"/>
              </a:rPr>
              <a:t>, </a:t>
            </a:r>
          </a:p>
          <a:p>
            <a:r>
              <a:rPr lang="el-GR" dirty="0">
                <a:ea typeface="Calibri" panose="020F0502020204030204" pitchFamily="34" charset="0"/>
              </a:rPr>
              <a:t>αλλά πάνω σε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επεξεργασμένο</a:t>
            </a:r>
            <a:r>
              <a:rPr lang="el-GR" dirty="0">
                <a:ea typeface="Calibri" panose="020F0502020204030204" pitchFamily="34" charset="0"/>
              </a:rPr>
              <a:t> και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επισημειωμένο</a:t>
            </a:r>
            <a:r>
              <a:rPr lang="el-GR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l-GR" dirty="0" err="1">
                <a:ea typeface="Calibri" panose="020F0502020204030204" pitchFamily="34" charset="0"/>
              </a:rPr>
              <a:t>κειμενικό</a:t>
            </a:r>
            <a:r>
              <a:rPr lang="el-GR" dirty="0">
                <a:ea typeface="Calibri" panose="020F0502020204030204" pitchFamily="34" charset="0"/>
              </a:rPr>
              <a:t> υλικό, </a:t>
            </a:r>
          </a:p>
          <a:p>
            <a:r>
              <a:rPr lang="el-GR" dirty="0">
                <a:ea typeface="Calibri" panose="020F0502020204030204" pitchFamily="34" charset="0"/>
              </a:rPr>
              <a:t>πράγμα που θέτει τη διαδικασία ανάλυσης στο επίπεδο αναπαράστασης της γνώσης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021676" y="6309320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15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8A4D44F-F16C-2C4C-9598-E1B923B1E64B}"/>
              </a:ext>
            </a:extLst>
          </p:cNvPr>
          <p:cNvSpPr txBox="1"/>
          <p:nvPr/>
        </p:nvSpPr>
        <p:spPr>
          <a:xfrm>
            <a:off x="543228" y="1628800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  <a:spcBef>
                <a:spcPct val="0"/>
              </a:spcBef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Σε τι μας βοηθούν τα εργαλεία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CLARIN:EL</a:t>
            </a: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; 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05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0E74-B6B0-4F08-94A1-5AE10B5C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Από δω και πέρα…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B6902-7A9F-4470-94ED-2C931D555F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191824"/>
                </a:solidFill>
                <a:ea typeface="Lato" panose="020F0502020204030203" pitchFamily="34" charset="0"/>
              </a:rPr>
              <a:t>Συντήρηση υπηρεσιών υποδομής</a:t>
            </a:r>
            <a:r>
              <a:rPr lang="en-US" sz="2400" dirty="0">
                <a:solidFill>
                  <a:srgbClr val="191824"/>
                </a:solidFill>
                <a:ea typeface="Lato" panose="020F0502020204030203" pitchFamily="34" charset="0"/>
              </a:rPr>
              <a:t> </a:t>
            </a:r>
            <a:endParaRPr lang="el-GR" sz="2400" dirty="0">
              <a:solidFill>
                <a:srgbClr val="191824"/>
              </a:solidFill>
              <a:ea typeface="Lato" panose="020F0502020204030203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191824"/>
                </a:solidFill>
                <a:ea typeface="Lato" panose="020F0502020204030203" pitchFamily="34" charset="0"/>
              </a:rPr>
              <a:t>Επαύξηση δεδομένων και υπηρεσιών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191824"/>
                </a:solidFill>
                <a:ea typeface="Lato" panose="020F0502020204030203" pitchFamily="34" charset="0"/>
              </a:rPr>
              <a:t>Περαιτέρω επέκταση του δικτύου </a:t>
            </a:r>
          </a:p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CA782-F128-4C37-8584-1260C60D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0B6796-1782-4629-85F6-5C7279337CC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el-GR" dirty="0">
                <a:solidFill>
                  <a:srgbClr val="191824"/>
                </a:solidFill>
                <a:ea typeface="Lato" panose="020F0502020204030203" pitchFamily="34" charset="0"/>
              </a:rPr>
              <a:t>Ενίσχυση του διαμοιρασμού και των αρχών </a:t>
            </a:r>
            <a:r>
              <a:rPr lang="en-US" dirty="0">
                <a:solidFill>
                  <a:srgbClr val="191824"/>
                </a:solidFill>
                <a:ea typeface="Lato" panose="020F0502020204030203" pitchFamily="34" charset="0"/>
              </a:rPr>
              <a:t>FAIR</a:t>
            </a:r>
            <a:endParaRPr lang="el-GR" dirty="0">
              <a:solidFill>
                <a:srgbClr val="191824"/>
              </a:solidFill>
              <a:ea typeface="Lato" panose="020F0502020204030203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l-GR" dirty="0">
                <a:solidFill>
                  <a:srgbClr val="191824"/>
                </a:solidFill>
                <a:ea typeface="Lato" panose="020F0502020204030203" pitchFamily="34" charset="0"/>
              </a:rPr>
              <a:t>Υλοποίηση γεφυρών με  υποδομές άλλων πεδίων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980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0B20-3C6D-4C23-B34E-8F2454BCB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849"/>
              </a:lnSpc>
            </a:pPr>
            <a:r>
              <a:rPr lang="el-GR" dirty="0"/>
              <a:t>Το </a:t>
            </a:r>
            <a:r>
              <a:rPr lang="en-US" dirty="0"/>
              <a:t>CLARIN:EL </a:t>
            </a:r>
            <a:r>
              <a:rPr lang="el-GR" dirty="0"/>
              <a:t>αποτελεί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DAE65-CE43-40FB-8ACC-18F4C488AB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1755"/>
              </a:lnSpc>
              <a:spcAft>
                <a:spcPts val="1200"/>
              </a:spcAft>
            </a:pP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ισχυρό θεμέλιο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για την υποστήριξη της έρευνας και την ανοιχτή επιστήμη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για την καινοτομία σε έναν ραγδαία αναπτυσσόμενο τομέα</a:t>
            </a:r>
          </a:p>
          <a:p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3E27A-B043-4830-B996-2ED00632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AE0C46-525D-4661-AA3F-E09CDB28E03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ts val="1755"/>
              </a:lnSpc>
              <a:spcAft>
                <a:spcPts val="1200"/>
              </a:spcAft>
            </a:pPr>
            <a:r>
              <a:rPr lang="el-G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επιταχυντή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για την υποστήριξη της Ελληνικής γλώσσας στην εποχή της Τεχνητής Νοημοσύνης</a:t>
            </a:r>
          </a:p>
          <a:p>
            <a:pPr>
              <a:spcAft>
                <a:spcPts val="1200"/>
              </a:spcAft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Lato" panose="020F0502020204030203" pitchFamily="34" charset="0"/>
              </a:rPr>
              <a:t>με τα μάτια στραμμένα στη δημοκρατική αξιοποίηση και το μικρότερο δυνατό περιβαλλοντικό αποτύπωμα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758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8A73-DD48-4F13-938C-BA8AF95D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Ευχαριστώ πολύ!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90591-BB56-40FE-B010-143A49383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maria@athenarc.gr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32399-6ADB-4E34-87FD-D4D8007F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A4620D1-F056-4969-82C3-022E173402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99392"/>
            <a:ext cx="1449295" cy="102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3" y="3045233"/>
            <a:ext cx="8115301" cy="3821536"/>
          </a:xfrm>
        </p:spPr>
        <p:txBody>
          <a:bodyPr>
            <a:normAutofit/>
          </a:bodyPr>
          <a:lstStyle/>
          <a:p>
            <a:r>
              <a:rPr lang="el-GR" sz="2200" dirty="0">
                <a:ea typeface="Lato" panose="020F0502020204030203" pitchFamily="34" charset="0"/>
              </a:rPr>
              <a:t>γλωσσικά δεδομένα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μεγάλου όγκου σώματα κειμένων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υπολογιστικά γλωσσικά μοντέλα 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λεξικά, ορολογίες, θησαυροί</a:t>
            </a:r>
          </a:p>
          <a:p>
            <a:r>
              <a:rPr lang="el-GR" sz="2200" dirty="0">
                <a:ea typeface="Lato" panose="020F0502020204030203" pitchFamily="34" charset="0"/>
              </a:rPr>
              <a:t>υπηρεσίες γλωσσικής επεξεργασίας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γλωσσολογική ανάλυση και επισημείωση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εξαγωγή πληροφορίας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υποστήριξη σύνθετων εφαρμογών </a:t>
            </a:r>
          </a:p>
          <a:p>
            <a:r>
              <a:rPr lang="el-GR" sz="2200" dirty="0">
                <a:ea typeface="Lato" panose="020F0502020204030203" pitchFamily="34" charset="0"/>
              </a:rPr>
              <a:t>για την Ελληνική γλώσσα 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στην ακαδημαϊκή και βιομηχανική έρευνα</a:t>
            </a:r>
            <a:endParaRPr lang="en-US" sz="2000" dirty="0">
              <a:ea typeface="Lato" panose="020F0502020204030203" pitchFamily="34" charset="0"/>
            </a:endParaRPr>
          </a:p>
          <a:p>
            <a:endParaRPr lang="el-GR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l-GR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l-GR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7904378" y="6515894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2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8A4D44F-F16C-2C4C-9598-E1B923B1E64B}"/>
              </a:ext>
            </a:extLst>
          </p:cNvPr>
          <p:cNvSpPr txBox="1"/>
          <p:nvPr/>
        </p:nvSpPr>
        <p:spPr>
          <a:xfrm>
            <a:off x="514350" y="914401"/>
            <a:ext cx="7478448" cy="1421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CLARIN:EL</a:t>
            </a:r>
          </a:p>
          <a:p>
            <a:pPr>
              <a:lnSpc>
                <a:spcPts val="3849"/>
              </a:lnSpc>
              <a:spcBef>
                <a:spcPct val="0"/>
              </a:spcBef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Εθνική Υποδομή Γλωσσικών Πόρων και Τεχνολογιών 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408585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73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D931B6-30CB-C04A-8F66-4F64EDCF9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1268760"/>
            <a:ext cx="3810001" cy="4335368"/>
          </a:xfrm>
        </p:spPr>
        <p:txBody>
          <a:bodyPr>
            <a:noAutofit/>
          </a:bodyPr>
          <a:lstStyle/>
          <a:p>
            <a:r>
              <a:rPr lang="el-GR" sz="2000" dirty="0">
                <a:ea typeface="Lato" panose="020F0502020204030203" pitchFamily="34" charset="0"/>
              </a:rPr>
              <a:t>όλες οι εφαρμογές στηρίζονται σε γλωσσικά δεδομένα για την ανάπτυξή τους και την αξιολόγησή τους</a:t>
            </a:r>
          </a:p>
          <a:p>
            <a:r>
              <a:rPr lang="el-GR" sz="2000" dirty="0">
                <a:ea typeface="Lato" panose="020F0502020204030203" pitchFamily="34" charset="0"/>
              </a:rPr>
              <a:t>ιδιαίτερα σήμερα με την τάχιστη διείσδυση των τεχνολογιών μηχανικής μάθησης και βαθιάς μάθησης</a:t>
            </a:r>
          </a:p>
          <a:p>
            <a:r>
              <a:rPr lang="el-GR" sz="2000" dirty="0">
                <a:ea typeface="Lato" panose="020F0502020204030203" pitchFamily="34" charset="0"/>
              </a:rPr>
              <a:t>σχεδόν όλες οι εφαρμογές απαιτούν βασική </a:t>
            </a:r>
            <a:r>
              <a:rPr lang="el-GR" sz="2000" dirty="0" err="1">
                <a:ea typeface="Lato" panose="020F0502020204030203" pitchFamily="34" charset="0"/>
              </a:rPr>
              <a:t>προεπεξεργασία</a:t>
            </a:r>
            <a:r>
              <a:rPr lang="el-GR" sz="2000" dirty="0">
                <a:ea typeface="Lato" panose="020F0502020204030203" pitchFamily="34" charset="0"/>
              </a:rPr>
              <a:t> των γλωσσικών δεδομένων </a:t>
            </a:r>
            <a:endParaRPr lang="en-US" sz="2000" dirty="0">
              <a:ea typeface="Lato" panose="020F050202020403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23528" y="481948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Γιατί χρειάζονται τα δεδομένα; 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046066" y="6237312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3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2D44398-E668-2042-AAB0-09CE867DD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99392"/>
            <a:ext cx="1449295" cy="102536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87B1AC-86D0-664C-BCE0-B9BA52F8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9650" y="1412776"/>
            <a:ext cx="3810001" cy="4608512"/>
          </a:xfrm>
        </p:spPr>
        <p:txBody>
          <a:bodyPr>
            <a:normAutofit/>
          </a:bodyPr>
          <a:lstStyle/>
          <a:p>
            <a:r>
              <a:rPr lang="el-GR" sz="2000" dirty="0">
                <a:ea typeface="Lato" panose="020F0502020204030203" pitchFamily="34" charset="0"/>
              </a:rPr>
              <a:t>τα δεδομένα είναι διάσπαρτα στον ψηφιακό χώρο</a:t>
            </a:r>
          </a:p>
          <a:p>
            <a:r>
              <a:rPr lang="el-GR" sz="2000" dirty="0" err="1">
                <a:ea typeface="Lato" panose="020F0502020204030203" pitchFamily="34" charset="0"/>
              </a:rPr>
              <a:t>κοστοβόρα</a:t>
            </a:r>
            <a:r>
              <a:rPr lang="el-GR" sz="2000" dirty="0">
                <a:ea typeface="Lato" panose="020F0502020204030203" pitchFamily="34" charset="0"/>
              </a:rPr>
              <a:t> και χρονοβόρα  η συλλογή και επεξεργασία τους</a:t>
            </a:r>
          </a:p>
          <a:p>
            <a:r>
              <a:rPr lang="el-GR" sz="2000" dirty="0">
                <a:ea typeface="Lato" panose="020F0502020204030203" pitchFamily="34" charset="0"/>
              </a:rPr>
              <a:t>οι νέες μεθοδολογίες (μηχανική/βαθιά μάθηση) επαυξάνουν τις ήδη μεγάλες ανάγκες για δεδομένα εκπαίδευσης </a:t>
            </a:r>
            <a:endParaRPr lang="en-US" sz="2000" dirty="0">
              <a:ea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2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D931B6-30CB-C04A-8F66-4F64EDCF9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345" y="1676400"/>
            <a:ext cx="4197858" cy="5064968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ea typeface="Lato" panose="020F0502020204030203" pitchFamily="34" charset="0"/>
              </a:rPr>
              <a:t>Πανελλαδικής εμβέλειας</a:t>
            </a:r>
          </a:p>
          <a:p>
            <a:r>
              <a:rPr lang="el-GR" sz="2000" dirty="0">
                <a:ea typeface="Lato" panose="020F0502020204030203" pitchFamily="34" charset="0"/>
              </a:rPr>
              <a:t>Σαφείς κανόνες διακυβέρνησης</a:t>
            </a:r>
          </a:p>
          <a:p>
            <a:r>
              <a:rPr lang="el-GR" sz="2000" b="1" dirty="0">
                <a:ea typeface="Lato" panose="020F0502020204030203" pitchFamily="34" charset="0"/>
              </a:rPr>
              <a:t>Ανοιχτή πρόσβαση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υιοθέτηση διεθνών προτύπων </a:t>
            </a:r>
            <a:r>
              <a:rPr lang="el-GR" sz="2000" dirty="0" err="1">
                <a:ea typeface="Lato" panose="020F0502020204030203" pitchFamily="34" charset="0"/>
              </a:rPr>
              <a:t>ανοιχτότητας</a:t>
            </a:r>
            <a:endParaRPr lang="el-GR" sz="2000" dirty="0">
              <a:ea typeface="Lato" panose="020F0502020204030203" pitchFamily="34" charset="0"/>
            </a:endParaRPr>
          </a:p>
          <a:p>
            <a:pPr lvl="2"/>
            <a:r>
              <a:rPr lang="el-GR" sz="2000" dirty="0">
                <a:ea typeface="Lato" panose="020F0502020204030203" pitchFamily="34" charset="0"/>
              </a:rPr>
              <a:t>τεχνικά, και </a:t>
            </a:r>
          </a:p>
          <a:p>
            <a:pPr lvl="2"/>
            <a:r>
              <a:rPr lang="el-GR" sz="2000" dirty="0">
                <a:ea typeface="Lato" panose="020F0502020204030203" pitchFamily="34" charset="0"/>
              </a:rPr>
              <a:t>νομικά</a:t>
            </a:r>
          </a:p>
          <a:p>
            <a:r>
              <a:rPr lang="el-GR" sz="2000" b="1" dirty="0">
                <a:ea typeface="Lato" panose="020F0502020204030203" pitchFamily="34" charset="0"/>
              </a:rPr>
              <a:t>Ανοιχτή</a:t>
            </a:r>
            <a:r>
              <a:rPr lang="el-GR" sz="2000" dirty="0">
                <a:ea typeface="Lato" panose="020F0502020204030203" pitchFamily="34" charset="0"/>
              </a:rPr>
              <a:t> </a:t>
            </a:r>
            <a:r>
              <a:rPr lang="el-GR" sz="2000" b="1" dirty="0">
                <a:ea typeface="Lato" panose="020F0502020204030203" pitchFamily="34" charset="0"/>
              </a:rPr>
              <a:t>αρχιτεκτονική</a:t>
            </a:r>
            <a:endParaRPr lang="en-US" sz="2000" b="1" dirty="0">
              <a:ea typeface="Lato" panose="020F0502020204030203" pitchFamily="34" charset="0"/>
            </a:endParaRP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κατανεμημένο δίκτυο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επεκτάσιμο</a:t>
            </a:r>
          </a:p>
          <a:p>
            <a:pPr lvl="1"/>
            <a:r>
              <a:rPr lang="el-GR" sz="2000" dirty="0">
                <a:ea typeface="Lato" panose="020F0502020204030203" pitchFamily="34" charset="0"/>
              </a:rPr>
              <a:t>με αποθετήρια δεδομένων ανά οργανισμό και μηχανισμούς συγκομιδής στον εθνικό συσσωρευτή (κεντρικό κατάλογο)</a:t>
            </a:r>
          </a:p>
          <a:p>
            <a:pPr lvl="1"/>
            <a:endParaRPr lang="el-GR" sz="1150" dirty="0">
              <a:ea typeface="Lato" panose="020F0502020204030203" pitchFamily="34" charset="0"/>
            </a:endParaRPr>
          </a:p>
          <a:p>
            <a:pPr lvl="1"/>
            <a:endParaRPr lang="el-GR" sz="1150" dirty="0">
              <a:ea typeface="Lato" panose="020F0502020204030203" pitchFamily="34" charset="0"/>
            </a:endParaRP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5176176" y="1189087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  <a:spcBef>
                <a:spcPct val="0"/>
              </a:spcBef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Το Δίκτυο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243176" y="6522690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4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2D44398-E668-2042-AAB0-09CE867DD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99392"/>
            <a:ext cx="1449295" cy="1025363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793744" cy="5378152"/>
          </a:xfrm>
        </p:spPr>
      </p:pic>
    </p:spTree>
    <p:extLst>
      <p:ext uri="{BB962C8B-B14F-4D97-AF65-F5344CB8AC3E}">
        <p14:creationId xmlns:p14="http://schemas.microsoft.com/office/powerpoint/2010/main" val="253449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340768"/>
            <a:ext cx="4644008" cy="5184576"/>
          </a:xfrm>
        </p:spPr>
        <p:txBody>
          <a:bodyPr>
            <a:normAutofit lnSpcReduction="10000"/>
          </a:bodyPr>
          <a:lstStyle/>
          <a:p>
            <a:r>
              <a:rPr lang="el-GR" sz="1800" dirty="0">
                <a:ea typeface="Lato" panose="020F0502020204030203" pitchFamily="34" charset="0"/>
              </a:rPr>
              <a:t>Εθνικός Συσσωρευτής </a:t>
            </a:r>
            <a:r>
              <a:rPr lang="en-US" sz="1800" dirty="0">
                <a:ea typeface="Lato" panose="020F0502020204030203" pitchFamily="34" charset="0"/>
              </a:rPr>
              <a:t>CLARIN:EL </a:t>
            </a:r>
            <a:r>
              <a:rPr lang="el-GR" sz="1800" dirty="0">
                <a:ea typeface="Lato" panose="020F0502020204030203" pitchFamily="34" charset="0"/>
              </a:rPr>
              <a:t>αναμεταδότης στην ευρωπαϊκή υποδομή </a:t>
            </a:r>
            <a:r>
              <a:rPr lang="en-US" sz="1800" dirty="0">
                <a:ea typeface="Lato" panose="020F0502020204030203" pitchFamily="34" charset="0"/>
              </a:rPr>
              <a:t>CLARIN ERIC</a:t>
            </a:r>
          </a:p>
          <a:p>
            <a:r>
              <a:rPr lang="el-GR" sz="1800" dirty="0">
                <a:ea typeface="Lato" panose="020F0502020204030203" pitchFamily="34" charset="0"/>
              </a:rPr>
              <a:t>συμβολή σε 5 διοικητικές, τεχνικές και νομικές επιτροπές</a:t>
            </a:r>
            <a:r>
              <a:rPr lang="en-US" sz="1800" dirty="0">
                <a:ea typeface="Lato" panose="020F0502020204030203" pitchFamily="34" charset="0"/>
              </a:rPr>
              <a:t> </a:t>
            </a:r>
            <a:r>
              <a:rPr lang="el-GR" sz="1800" dirty="0">
                <a:ea typeface="Lato" panose="020F0502020204030203" pitchFamily="34" charset="0"/>
              </a:rPr>
              <a:t>του </a:t>
            </a:r>
            <a:r>
              <a:rPr lang="en-US" sz="1800" dirty="0">
                <a:ea typeface="Lato" panose="020F0502020204030203" pitchFamily="34" charset="0"/>
              </a:rPr>
              <a:t>CLARIN ERIC</a:t>
            </a:r>
          </a:p>
          <a:p>
            <a:r>
              <a:rPr lang="el-GR" sz="1800" dirty="0">
                <a:ea typeface="Lato" panose="020F0502020204030203" pitchFamily="34" charset="0"/>
              </a:rPr>
              <a:t>ευρωπαϊκή υποδομή (</a:t>
            </a:r>
            <a:r>
              <a:rPr lang="en-US" sz="1800" dirty="0">
                <a:ea typeface="Lato" panose="020F0502020204030203" pitchFamily="34" charset="0"/>
              </a:rPr>
              <a:t>ESFRI)</a:t>
            </a:r>
          </a:p>
          <a:p>
            <a:r>
              <a:rPr lang="el-GR" sz="1800" dirty="0">
                <a:ea typeface="Lato" panose="020F0502020204030203" pitchFamily="34" charset="0"/>
              </a:rPr>
              <a:t>κατανεμημένο δίκτυο αποτελούμενο από τα εθνικά σκέλη, τις εθνικές υποδομές</a:t>
            </a:r>
            <a:r>
              <a:rPr lang="en-US" sz="1800" dirty="0">
                <a:ea typeface="Lato" panose="020F0502020204030203" pitchFamily="34" charset="0"/>
              </a:rPr>
              <a:t> </a:t>
            </a:r>
            <a:endParaRPr lang="el-GR" sz="1800" dirty="0">
              <a:ea typeface="Lato" panose="020F0502020204030203" pitchFamily="34" charset="0"/>
            </a:endParaRPr>
          </a:p>
          <a:p>
            <a:r>
              <a:rPr lang="el-GR" sz="1800" dirty="0">
                <a:ea typeface="Lato" panose="020F0502020204030203" pitchFamily="34" charset="0"/>
              </a:rPr>
              <a:t>με στόχο το διαμοιρασμό δεδομένων και υπηρεσιών με βάση διεθνή τεχνικά πρότυπα</a:t>
            </a:r>
          </a:p>
          <a:p>
            <a:r>
              <a:rPr lang="el-GR" sz="1800" dirty="0">
                <a:ea typeface="Lato" panose="020F0502020204030203" pitchFamily="34" charset="0"/>
              </a:rPr>
              <a:t>εστιάζοντας στη χρήση της γλωσσικής τεχνολογίας στις Κοινωνικές και Ανθρωπιστικές Επιστήμες</a:t>
            </a:r>
          </a:p>
          <a:p>
            <a:r>
              <a:rPr lang="el-GR" sz="1800" dirty="0">
                <a:ea typeface="Lato" panose="020F0502020204030203" pitchFamily="34" charset="0"/>
              </a:rPr>
              <a:t>συμμετέχοντας ως ένας από τους πυλώνες του </a:t>
            </a:r>
            <a:r>
              <a:rPr lang="en-US" sz="1800" dirty="0">
                <a:ea typeface="Lato" panose="020F0502020204030203" pitchFamily="34" charset="0"/>
              </a:rPr>
              <a:t>European Open Science Cloud (EOSC) </a:t>
            </a:r>
            <a:r>
              <a:rPr lang="el-GR" sz="1800" dirty="0">
                <a:ea typeface="Lato" panose="020F0502020204030203" pitchFamily="34" charset="0"/>
              </a:rPr>
              <a:t>και του </a:t>
            </a:r>
            <a:r>
              <a:rPr lang="en-US" sz="1800" dirty="0">
                <a:ea typeface="Lato" panose="020F0502020204030203" pitchFamily="34" charset="0"/>
              </a:rPr>
              <a:t>Social Sciences and Humanities Open Cloud (SSHOC)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23528" y="332656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CLARIN ERIC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244408" y="6597352"/>
            <a:ext cx="636853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5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0" y="836712"/>
            <a:ext cx="43228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07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004528"/>
            <a:ext cx="4163760" cy="559282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44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7</a:t>
            </a: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 σώματα κειμένων </a:t>
            </a:r>
          </a:p>
          <a:p>
            <a:pPr lvl="1"/>
            <a:r>
              <a:rPr lang="el-GR" sz="1800" dirty="0">
                <a:ea typeface="Lato" panose="020F0502020204030203" pitchFamily="34" charset="0"/>
              </a:rPr>
              <a:t>&gt;1 </a:t>
            </a:r>
            <a:r>
              <a:rPr lang="el-GR" sz="1800" dirty="0" err="1">
                <a:ea typeface="Lato" panose="020F0502020204030203" pitchFamily="34" charset="0"/>
              </a:rPr>
              <a:t>δισ</a:t>
            </a:r>
            <a:r>
              <a:rPr lang="el-GR" sz="1800" dirty="0">
                <a:ea typeface="Lato" panose="020F0502020204030203" pitchFamily="34" charset="0"/>
              </a:rPr>
              <a:t> λέξεις αθροιστικά</a:t>
            </a:r>
          </a:p>
          <a:p>
            <a:pPr lvl="1"/>
            <a:r>
              <a:rPr lang="el-GR" sz="1800" dirty="0">
                <a:ea typeface="Lato" panose="020F0502020204030203" pitchFamily="34" charset="0"/>
              </a:rPr>
              <a:t>κάλυψη διαφορετικών μορφών της Ελληνικής γλώσσας</a:t>
            </a:r>
            <a:r>
              <a:rPr lang="en-US" sz="1800" dirty="0">
                <a:ea typeface="Lato" panose="020F0502020204030203" pitchFamily="34" charset="0"/>
              </a:rPr>
              <a:t>, </a:t>
            </a:r>
            <a:endParaRPr lang="el-GR" sz="1800" dirty="0">
              <a:ea typeface="Lato" panose="020F0502020204030203" pitchFamily="34" charset="0"/>
            </a:endParaRPr>
          </a:p>
          <a:p>
            <a:pPr lvl="1"/>
            <a:r>
              <a:rPr lang="el-GR" sz="1800" dirty="0">
                <a:ea typeface="Lato" panose="020F0502020204030203" pitchFamily="34" charset="0"/>
              </a:rPr>
              <a:t>κατάλληλα για εκπαίδευση μηχανών για πολλές εφαρμογές γλωσσικής τεχνολογίας</a:t>
            </a:r>
          </a:p>
          <a:p>
            <a:pPr lvl="1"/>
            <a:r>
              <a:rPr lang="el-GR" sz="1800" dirty="0">
                <a:ea typeface="Lato" panose="020F0502020204030203" pitchFamily="34" charset="0"/>
              </a:rPr>
              <a:t>χρήση &gt; 3700 φορές (2021)  </a:t>
            </a:r>
            <a:endParaRPr lang="en-US" sz="1800" dirty="0">
              <a:ea typeface="Lato" panose="020F0502020204030203" pitchFamily="34" charset="0"/>
            </a:endParaRP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81 </a:t>
            </a: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λεξικούς/ορολογικούς πόρους</a:t>
            </a:r>
          </a:p>
          <a:p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  <a:ea typeface="Lato" panose="020F0502020204030203" pitchFamily="34" charset="0"/>
              </a:rPr>
              <a:t>43 υπηρεσίες γλωσσικής επεξεργασίας</a:t>
            </a:r>
          </a:p>
          <a:p>
            <a:pPr lvl="1"/>
            <a:r>
              <a:rPr lang="el-GR" sz="1800" dirty="0">
                <a:ea typeface="Lato" panose="020F0502020204030203" pitchFamily="34" charset="0"/>
              </a:rPr>
              <a:t>οργάνωση σε 8 αλυσίδες </a:t>
            </a:r>
            <a:r>
              <a:rPr lang="el-GR" sz="1800" dirty="0" err="1">
                <a:ea typeface="Lato" panose="020F0502020204030203" pitchFamily="34" charset="0"/>
              </a:rPr>
              <a:t>διαλειτουργικών</a:t>
            </a:r>
            <a:r>
              <a:rPr lang="el-GR" sz="1800" dirty="0">
                <a:ea typeface="Lato" panose="020F0502020204030203" pitchFamily="34" charset="0"/>
              </a:rPr>
              <a:t> υπηρεσιών</a:t>
            </a:r>
          </a:p>
          <a:p>
            <a:pPr lvl="1"/>
            <a:r>
              <a:rPr lang="el-GR" sz="1800" dirty="0">
                <a:ea typeface="Lato" panose="020F0502020204030203" pitchFamily="34" charset="0"/>
              </a:rPr>
              <a:t>&gt; 2650 κλήσεις (2021)</a:t>
            </a:r>
          </a:p>
          <a:p>
            <a:pPr marL="228600" lvl="1" indent="0">
              <a:buNone/>
            </a:pPr>
            <a:r>
              <a:rPr lang="el-GR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468504" y="445095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Δεδομένα και υπηρεσίες  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112982" y="6482737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6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176AA60-2CA0-4ECF-8F6A-BE0680472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2"/>
          <a:stretch/>
        </p:blipFill>
        <p:spPr>
          <a:xfrm>
            <a:off x="4788024" y="1828718"/>
            <a:ext cx="3643385" cy="44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D74B2-327C-DB43-8D95-FEC48CDD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21" y="1483926"/>
            <a:ext cx="8534400" cy="14603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600" dirty="0">
                <a:ea typeface="Lato" panose="020F0502020204030203" pitchFamily="34" charset="0"/>
                <a:hlinkClick r:id="rId2"/>
              </a:rPr>
              <a:t>www.clarin.gr</a:t>
            </a:r>
            <a:r>
              <a:rPr lang="en-US" sz="3600" dirty="0">
                <a:ea typeface="Lato" panose="020F0502020204030203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3600" dirty="0">
                <a:ea typeface="Lato" panose="020F0502020204030203" pitchFamily="34" charset="0"/>
              </a:rPr>
              <a:t>ανοιχτή σε όλους</a:t>
            </a:r>
          </a:p>
          <a:p>
            <a:pPr>
              <a:lnSpc>
                <a:spcPct val="120000"/>
              </a:lnSpc>
            </a:pPr>
            <a:r>
              <a:rPr lang="el-GR" sz="3600" dirty="0">
                <a:ea typeface="Lato" panose="020F0502020204030203" pitchFamily="34" charset="0"/>
              </a:rPr>
              <a:t>αυτόματα </a:t>
            </a:r>
            <a:r>
              <a:rPr lang="el-GR" sz="3600" dirty="0" err="1">
                <a:ea typeface="Lato" panose="020F0502020204030203" pitchFamily="34" charset="0"/>
              </a:rPr>
              <a:t>προσβάσιμη</a:t>
            </a:r>
            <a:r>
              <a:rPr lang="el-GR" sz="3600" dirty="0">
                <a:ea typeface="Lato" panose="020F0502020204030203" pitchFamily="34" charset="0"/>
              </a:rPr>
              <a:t> σε όλα τα μέλη της ερευνητικής κοινότητας μέσα από την συνομοσπονδία ΑΑΙ της ΕΔΥΤΕ </a:t>
            </a:r>
          </a:p>
          <a:p>
            <a:endParaRPr lang="en-US" sz="13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70152" y="1036688"/>
            <a:ext cx="7478448" cy="447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Πρόσβαση στο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CLARIN:EL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7956376" y="6381328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7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pic>
        <p:nvPicPr>
          <p:cNvPr id="12" name="Θέση περιεχομένου 1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50B06A36-A193-4F5C-8765-976B20C09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68960"/>
            <a:ext cx="4127376" cy="244827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367C8FC-95B1-4B29-8777-244E5253E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83" y="3501008"/>
            <a:ext cx="5779813" cy="309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3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B0DE772E-E080-C447-AB57-E4068EE01B7F}"/>
              </a:ext>
            </a:extLst>
          </p:cNvPr>
          <p:cNvSpPr txBox="1"/>
          <p:nvPr/>
        </p:nvSpPr>
        <p:spPr>
          <a:xfrm>
            <a:off x="8172400" y="6522815"/>
            <a:ext cx="636853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00"/>
              </a:lnSpc>
            </a:pPr>
            <a:fld id="{184BD35C-9547-A445-9658-485CA76CE5C8}" type="slidenum">
              <a:rPr lang="en-US" sz="1250">
                <a:solidFill>
                  <a:srgbClr val="191824"/>
                </a:solidFill>
                <a:latin typeface="Lato"/>
              </a:rPr>
              <a:pPr algn="r">
                <a:lnSpc>
                  <a:spcPts val="1500"/>
                </a:lnSpc>
              </a:pPr>
              <a:t>8</a:t>
            </a:fld>
            <a:endParaRPr lang="en-US" sz="1250" dirty="0">
              <a:solidFill>
                <a:srgbClr val="191824"/>
              </a:solidFill>
              <a:latin typeface="Lat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1657350"/>
            <a:ext cx="1371600" cy="226298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Θέση περιεχομένου 7">
            <a:extLst>
              <a:ext uri="{FF2B5EF4-FFF2-40B4-BE49-F238E27FC236}">
                <a16:creationId xmlns:a16="http://schemas.microsoft.com/office/drawing/2014/main" id="{F285C044-6C3C-4981-8066-B40DE7139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03962"/>
            <a:ext cx="8697648" cy="487736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7AB3DF0-9F6B-414F-95A9-4669CF7ACEB4}"/>
              </a:ext>
            </a:extLst>
          </p:cNvPr>
          <p:cNvSpPr txBox="1"/>
          <p:nvPr/>
        </p:nvSpPr>
        <p:spPr>
          <a:xfrm>
            <a:off x="370152" y="1036687"/>
            <a:ext cx="8697648" cy="934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49"/>
              </a:lnSpc>
            </a:pPr>
            <a:r>
              <a:rPr lang="el-GR" sz="28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Ο κύκλος Αποθήκευσης-Τεκμηρίωσης-Διαμοιρασμού</a:t>
            </a:r>
            <a:endParaRPr lang="en-US" sz="28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66F0F-18C9-4E5B-9045-1B36E787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842992" cy="720080"/>
          </a:xfrm>
        </p:spPr>
        <p:txBody>
          <a:bodyPr anchor="t">
            <a:normAutofit/>
          </a:bodyPr>
          <a:lstStyle/>
          <a:p>
            <a:r>
              <a:rPr lang="el-GR" sz="2800" dirty="0"/>
              <a:t>Αναζήτηση πόρων &amp; υπηρεσιών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F902A8F-05B6-4D02-A0B3-DBB5ECFDE0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6540"/>
            <a:ext cx="5291472" cy="2804748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B6F44-6B7C-4E20-9333-CEE15128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9D346B-D9F5-4D9F-9BB5-8107BD32269E}" type="slidenum">
              <a:rPr lang="el-GR" smtClean="0"/>
              <a:pPr>
                <a:spcAft>
                  <a:spcPts val="600"/>
                </a:spcAft>
              </a:pPr>
              <a:t>9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AAC993-B3E7-47E8-A674-D7BC43A5F80D}"/>
              </a:ext>
            </a:extLst>
          </p:cNvPr>
          <p:cNvSpPr txBox="1"/>
          <p:nvPr/>
        </p:nvSpPr>
        <p:spPr>
          <a:xfrm>
            <a:off x="683568" y="1358191"/>
            <a:ext cx="75608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Από τον κεντρικό κατάλογο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με λέξεις κλειδιά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με φίλτρα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/>
              <a:t>με προ-φιλτραρισμένες λίστες</a:t>
            </a:r>
            <a:endParaRPr lang="en-US" sz="2400" dirty="0"/>
          </a:p>
          <a:p>
            <a:endParaRPr lang="el-GR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D359BEF-8A75-4C11-9064-6BD6F9CA33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675530"/>
            <a:ext cx="7092867" cy="263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rin-el-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625AD7ABC32C468C4D290E0CD634DD" ma:contentTypeVersion="9" ma:contentTypeDescription="Create a new document." ma:contentTypeScope="" ma:versionID="7180e2b842ee47b4c94d6c3db409443a">
  <xsd:schema xmlns:xsd="http://www.w3.org/2001/XMLSchema" xmlns:xs="http://www.w3.org/2001/XMLSchema" xmlns:p="http://schemas.microsoft.com/office/2006/metadata/properties" xmlns:ns2="9f1a4d3c-f09b-4e1d-9452-091b05c0e8aa" targetNamespace="http://schemas.microsoft.com/office/2006/metadata/properties" ma:root="true" ma:fieldsID="cc37d306bbad6634360d8389dec85a37" ns2:_="">
    <xsd:import namespace="9f1a4d3c-f09b-4e1d-9452-091b05c0e8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a4d3c-f09b-4e1d-9452-091b05c0e8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8CDB6-FD4F-476D-B30A-ACD6774D6A7B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9f1a4d3c-f09b-4e1d-9452-091b05c0e8aa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58C8F3-24B7-4134-897D-462CB528CD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1a4d3c-f09b-4e1d-9452-091b05c0e8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4378C3-4EDA-43BF-9901-EBF4C17E1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clarin-el-final</Template>
  <TotalTime>675</TotalTime>
  <Words>643</Words>
  <Application>Microsoft Office PowerPoint</Application>
  <PresentationFormat>On-screen Show (4:3)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</vt:lpstr>
      <vt:lpstr>Arial</vt:lpstr>
      <vt:lpstr>Roboto</vt:lpstr>
      <vt:lpstr>Open Sans</vt:lpstr>
      <vt:lpstr>Lato</vt:lpstr>
      <vt:lpstr>clarin-el-05</vt:lpstr>
      <vt:lpstr>1_Θέμα του Office</vt:lpstr>
      <vt:lpstr>2_Θέμα του Office</vt:lpstr>
      <vt:lpstr>CLARIN:EL - Υποδομή  γλωσσικών πόρων και τεχνολογιών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Αναζήτηση πόρων &amp; υπηρεσιών</vt:lpstr>
      <vt:lpstr>PowerPoint Presentation</vt:lpstr>
      <vt:lpstr>PowerPoint Presentation</vt:lpstr>
      <vt:lpstr>PowerPoint Presentation</vt:lpstr>
      <vt:lpstr>PowerPoint Presentation</vt:lpstr>
      <vt:lpstr>Στάδια επεξεργασίας</vt:lpstr>
      <vt:lpstr>PowerPoint Presentation</vt:lpstr>
      <vt:lpstr>Από δω και πέρα…</vt:lpstr>
      <vt:lpstr>Το CLARIN:EL αποτελεί</vt:lpstr>
      <vt:lpstr>Ευχαριστώ πολύ!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Gavriilidou</dc:creator>
  <cp:lastModifiedBy>Maria Gavriilidou</cp:lastModifiedBy>
  <cp:revision>51</cp:revision>
  <dcterms:created xsi:type="dcterms:W3CDTF">2018-06-26T09:59:59Z</dcterms:created>
  <dcterms:modified xsi:type="dcterms:W3CDTF">2021-10-25T13:50:44Z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0x0101005C625AD7ABC32C468C4D290E0CD634DD</vt:lpwstr>
  </property>
</Properties>
</file>