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  <p:sldMasterId id="2147483670" r:id="rId3"/>
  </p:sldMasterIdLst>
  <p:notesMasterIdLst>
    <p:notesMasterId r:id="rId21"/>
  </p:notesMasterIdLst>
  <p:sldIdLst>
    <p:sldId id="257" r:id="rId4"/>
    <p:sldId id="369" r:id="rId5"/>
    <p:sldId id="352" r:id="rId6"/>
    <p:sldId id="354" r:id="rId7"/>
    <p:sldId id="370" r:id="rId8"/>
    <p:sldId id="371" r:id="rId9"/>
    <p:sldId id="277" r:id="rId10"/>
    <p:sldId id="378" r:id="rId11"/>
    <p:sldId id="278" r:id="rId12"/>
    <p:sldId id="368" r:id="rId13"/>
    <p:sldId id="320" r:id="rId14"/>
    <p:sldId id="377" r:id="rId15"/>
    <p:sldId id="372" r:id="rId16"/>
    <p:sldId id="373" r:id="rId17"/>
    <p:sldId id="374" r:id="rId18"/>
    <p:sldId id="375" r:id="rId19"/>
    <p:sldId id="376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mbria" panose="02040503050406030204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Roboto" panose="020B0604020202020204" charset="0"/>
      <p:regular r:id="rId34"/>
      <p:bold r:id="rId35"/>
      <p:italic r:id="rId36"/>
      <p:boldItalic r:id="rId37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12" autoAdjust="0"/>
    <p:restoredTop sz="94660"/>
  </p:normalViewPr>
  <p:slideViewPr>
    <p:cSldViewPr>
      <p:cViewPr varScale="1">
        <p:scale>
          <a:sx n="63" d="100"/>
          <a:sy n="63" d="100"/>
        </p:scale>
        <p:origin x="942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B8708-D3C2-40AD-BC8A-60A8ADD1AC21}" type="datetimeFigureOut">
              <a:rPr lang="el-GR" smtClean="0"/>
              <a:t>29/3/2021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B4727-9C2F-4358-856F-6D10837D986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362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79E7E1-788A-4674-A8F5-BC785C91B3F9}" type="slidenum">
              <a:rPr lang="en-GB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70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ένας γλωσσολόγος θέλει να αναλύσει τους λόγους των πολιτικών πριν και μετά την κρίση, δηλαδή να αναλύσει</a:t>
            </a:r>
          </a:p>
          <a:p>
            <a:pPr lvl="1"/>
            <a:r>
              <a:rPr lang="el-GR" dirty="0"/>
              <a:t>το λεξιλόγιο</a:t>
            </a:r>
          </a:p>
          <a:p>
            <a:pPr lvl="1"/>
            <a:r>
              <a:rPr lang="el-GR" dirty="0"/>
              <a:t>τα γραμματικά φαινόμενα</a:t>
            </a:r>
          </a:p>
          <a:p>
            <a:pPr lvl="1"/>
            <a:r>
              <a:rPr lang="el-GR" dirty="0"/>
              <a:t>μεταξύ τους αλλά και με τη γενική χρήση της γλώσσας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4727-9C2F-4358-856F-6D10837D9868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70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sz="5100" dirty="0"/>
              <a:t>πού θα τα βρει;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πολλές αρχειακές συλλογές,  πόροι, εργαλεία και υπηρεσίες  ΓΤ είναι γνωστά μόνο σε ορισμένες ερευνητικές κοινότητες 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συλλογές, πόροι, εργαλεία και υπηρεσίες είναι ασύνδετα μεταξύ τους και αυτό κάνει την αναζήτηση δύσκολη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η εύρεση πόρων, υπηρεσιών, κτλ. εξαρτάται από τη γλώσσα τεκμηρίωσης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ακολουθούν διαφορετικά πρότυπα τεκμηρίωσης</a:t>
            </a:r>
          </a:p>
          <a:p>
            <a:pPr>
              <a:lnSpc>
                <a:spcPct val="110000"/>
              </a:lnSpc>
            </a:pPr>
            <a:r>
              <a:rPr lang="el-GR" sz="5100" dirty="0"/>
              <a:t>ποια προβλήματα αντιμετωπίζει για να τα χρησιμοποιήσει; (νομικά &amp; τεχνικά θέματα)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συχνά γλωσσικά δεδομένα και υπηρεσίες/εργαλεία είναι ασύμβατα μεταξύ τους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ο ερευνητής (πάροχος ή χρήστης) αντιμετωπίζει ένα νομικό κυκεώνα σχετικά με τα δικαιώματα και τις υποχρεώσεις του</a:t>
            </a:r>
          </a:p>
          <a:p>
            <a:pPr lvl="1">
              <a:lnSpc>
                <a:spcPct val="110000"/>
              </a:lnSpc>
            </a:pPr>
            <a:r>
              <a:rPr lang="el-GR" sz="4200" dirty="0"/>
              <a:t>επιπλέον, απαιτήσεις για τεχνικές γνώσεις &amp; υπολογιστική δύναμη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4727-9C2F-4358-856F-6D10837D9868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97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B4727-9C2F-4358-856F-6D10837D9868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075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/>
              <a:t>Τίτλος εικόνας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BarcGraf-Stripe_orange_l_s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4971"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rcGraf-Stripe_orange_l_s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6" b="-803"/>
          <a:stretch>
            <a:fillRect/>
          </a:stretch>
        </p:blipFill>
        <p:spPr bwMode="auto">
          <a:xfrm>
            <a:off x="0" y="6183630"/>
            <a:ext cx="9144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platzhalter 27"/>
          <p:cNvSpPr>
            <a:spLocks noGrp="1"/>
          </p:cNvSpPr>
          <p:nvPr>
            <p:ph type="body" sz="quarter" idx="10"/>
          </p:nvPr>
        </p:nvSpPr>
        <p:spPr>
          <a:xfrm>
            <a:off x="2209800" y="4114801"/>
            <a:ext cx="4800600" cy="533400"/>
          </a:xfrm>
        </p:spPr>
        <p:txBody>
          <a:bodyPr/>
          <a:lstStyle>
            <a:lvl1pPr algn="ctr">
              <a:buNone/>
              <a:defRPr lang="de-DE" sz="1800" b="1" kern="1200" dirty="0" smtClean="0">
                <a:solidFill>
                  <a:srgbClr val="505050"/>
                </a:solidFill>
                <a:latin typeface="Georgia" charset="0"/>
                <a:ea typeface="Arial" charset="0"/>
                <a:cs typeface="Arial" charset="0"/>
              </a:defRPr>
            </a:lvl1pPr>
            <a:lvl2pPr algn="ctr">
              <a:buNone/>
              <a:defRPr lang="de-DE" sz="1600" kern="1200" dirty="0" smtClean="0">
                <a:solidFill>
                  <a:srgbClr val="505050"/>
                </a:solidFill>
                <a:latin typeface="Georgia" charset="0"/>
                <a:ea typeface="Arial" charset="0"/>
                <a:cs typeface="Arial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el 3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944563"/>
          </a:xfrm>
        </p:spPr>
        <p:txBody>
          <a:bodyPr/>
          <a:lstStyle>
            <a:lvl1pPr algn="ctr">
              <a:defRPr lang="en-GB" sz="3200" kern="1200" baseline="0" dirty="0">
                <a:solidFill>
                  <a:srgbClr val="800000"/>
                </a:solidFill>
                <a:latin typeface="Georgi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1"/>
          </p:nvPr>
        </p:nvSpPr>
        <p:spPr>
          <a:xfrm>
            <a:off x="2209800" y="4648200"/>
            <a:ext cx="4800600" cy="914400"/>
          </a:xfrm>
        </p:spPr>
        <p:txBody>
          <a:bodyPr/>
          <a:lstStyle>
            <a:lvl1pPr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lang="de-DE" sz="1600" kern="1200" smtClean="0">
                <a:solidFill>
                  <a:srgbClr val="505050"/>
                </a:solidFill>
                <a:latin typeface="Georgia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12" descr="CLARIN - EL logo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4929" y="1052736"/>
            <a:ext cx="4815343" cy="1008112"/>
          </a:xfrm>
          <a:prstGeom prst="rect">
            <a:avLst/>
          </a:prstGeom>
        </p:spPr>
      </p:pic>
      <p:pic>
        <p:nvPicPr>
          <p:cNvPr id="148487" name="Picture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6202997"/>
            <a:ext cx="1152128" cy="655003"/>
          </a:xfrm>
          <a:prstGeom prst="rect">
            <a:avLst/>
          </a:prstGeom>
          <a:noFill/>
        </p:spPr>
      </p:pic>
      <p:pic>
        <p:nvPicPr>
          <p:cNvPr id="148488" name="Picture 8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6165304"/>
            <a:ext cx="936104" cy="692695"/>
          </a:xfrm>
          <a:prstGeom prst="rect">
            <a:avLst/>
          </a:prstGeom>
          <a:noFill/>
        </p:spPr>
      </p:pic>
      <p:pic>
        <p:nvPicPr>
          <p:cNvPr id="20" name="Picture 19" descr="EPAN-LOGOS FINALplagioN copy"/>
          <p:cNvPicPr/>
          <p:nvPr userDrawn="1"/>
        </p:nvPicPr>
        <p:blipFill>
          <a:blip r:embed="rId6"/>
          <a:srcRect l="24547" r="3636"/>
          <a:stretch>
            <a:fillRect/>
          </a:stretch>
        </p:blipFill>
        <p:spPr bwMode="auto">
          <a:xfrm>
            <a:off x="2426221" y="6202996"/>
            <a:ext cx="1209675" cy="65500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87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/>
        </p:nvCxnSpPr>
        <p:spPr>
          <a:xfrm>
            <a:off x="457200" y="11287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57200" y="6323013"/>
            <a:ext cx="8229600" cy="1587"/>
          </a:xfrm>
          <a:prstGeom prst="line">
            <a:avLst/>
          </a:prstGeom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10"/>
          <p:cNvCxnSpPr>
            <a:cxnSpLocks noChangeShapeType="1"/>
          </p:cNvCxnSpPr>
          <p:nvPr/>
        </p:nvCxnSpPr>
        <p:spPr bwMode="auto">
          <a:xfrm rot="5400000">
            <a:off x="2310606" y="3786982"/>
            <a:ext cx="4524375" cy="1588"/>
          </a:xfrm>
          <a:prstGeom prst="line">
            <a:avLst/>
          </a:prstGeom>
          <a:noFill/>
          <a:ln w="12700">
            <a:solidFill>
              <a:srgbClr val="A6A6A6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762872" cy="944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29.3.2021</a:t>
            </a: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Ερμηνευτική Ανάλυση Λόγου στην Ψηφιακή Εποχή</a:t>
            </a:r>
            <a:endParaRPr lang="en-GB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26E02-BB70-461E-9657-9C1B5EA370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467544" y="1700808"/>
            <a:ext cx="8280920" cy="1872208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C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l-GR" dirty="0"/>
              <a:t>Τίτλος παρουσίασης</a:t>
            </a:r>
          </a:p>
        </p:txBody>
      </p:sp>
      <p:sp>
        <p:nvSpPr>
          <p:cNvPr id="11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/>
              <a:t>Τίτλος εικόνας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467544" y="3717032"/>
            <a:ext cx="8280920" cy="12961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Υπότιτλος παρουσίασης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C6F7F3-0BF4-448B-B1D0-FFAC98ECA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Τίτλος ενότητας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3860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489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2132856"/>
            <a:ext cx="8208912" cy="2232248"/>
          </a:xfrm>
        </p:spPr>
        <p:txBody>
          <a:bodyPr anchor="b"/>
          <a:lstStyle>
            <a:lvl1pPr algn="l">
              <a:defRPr sz="4000" b="1" cap="none" baseline="0">
                <a:solidFill>
                  <a:srgbClr val="0070C0"/>
                </a:solidFill>
              </a:defRPr>
            </a:lvl1pPr>
          </a:lstStyle>
          <a:p>
            <a:r>
              <a:rPr lang="el-GR" dirty="0"/>
              <a:t>Τίτλος ενότητας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67544" y="4509120"/>
            <a:ext cx="8208912" cy="1368152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/>
              <a:t>Υπότιτλος ενότητας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67544" y="4800600"/>
            <a:ext cx="590465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dirty="0"/>
              <a:t>Τίτλος εικόνας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67544" y="476672"/>
            <a:ext cx="5904656" cy="4250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590465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buSzPct val="120000"/>
              <a:defRPr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chemeClr val="bg1">
                  <a:lumMod val="65000"/>
                </a:schemeClr>
              </a:buClr>
              <a:defRPr/>
            </a:lvl3pPr>
            <a:lvl4pPr>
              <a:buClr>
                <a:schemeClr val="bg1">
                  <a:lumMod val="75000"/>
                </a:schemeClr>
              </a:buClr>
              <a:buSzPct val="100000"/>
              <a:buFont typeface="Arial" pitchFamily="34" charset="0"/>
              <a:buChar char="•"/>
              <a:defRPr sz="17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637856" y="1772816"/>
            <a:ext cx="403860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772816"/>
            <a:ext cx="4040188" cy="864096"/>
          </a:xfrm>
        </p:spPr>
        <p:txBody>
          <a:bodyPr anchor="t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772816"/>
            <a:ext cx="4041775" cy="86409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/>
              <a:t>Τίτλος στήλης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57200" y="2636912"/>
            <a:ext cx="4038600" cy="3489251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11" name="2 - Θέση περιεχομένου"/>
          <p:cNvSpPr>
            <a:spLocks noGrp="1"/>
          </p:cNvSpPr>
          <p:nvPr>
            <p:ph sz="half" idx="14"/>
          </p:nvPr>
        </p:nvSpPr>
        <p:spPr>
          <a:xfrm>
            <a:off x="4637856" y="2636912"/>
            <a:ext cx="4038600" cy="3489251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836712"/>
            <a:ext cx="3034680" cy="720080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1772816"/>
            <a:ext cx="5111750" cy="4353347"/>
          </a:xfrm>
        </p:spPr>
        <p:txBody>
          <a:bodyPr/>
          <a:lstStyle>
            <a:lvl1pPr>
              <a:buClr>
                <a:srgbClr val="0070C0"/>
              </a:buClr>
              <a:buSzPct val="120000"/>
              <a:defRPr sz="2400"/>
            </a:lvl1pPr>
            <a:lvl2pPr>
              <a:buClr>
                <a:srgbClr val="FFC000"/>
              </a:buClr>
              <a:buSzPct val="120000"/>
              <a:buFont typeface="Arial" pitchFamily="34" charset="0"/>
              <a:buChar char="•"/>
              <a:defRPr sz="2000"/>
            </a:lvl2pPr>
            <a:lvl3pPr>
              <a:buClr>
                <a:schemeClr val="bg1">
                  <a:lumMod val="65000"/>
                </a:schemeClr>
              </a:buClr>
              <a:defRPr sz="1800"/>
            </a:lvl3pPr>
            <a:lvl4pPr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 sz="1600"/>
            </a:lvl4pPr>
            <a:lvl5pPr>
              <a:buClr>
                <a:schemeClr val="bg1">
                  <a:lumMod val="85000"/>
                </a:schemeClr>
              </a:buClr>
              <a:buFont typeface="Arial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29.3.2021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80" r:id="rId11"/>
    <p:sldLayoutId id="2147483681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20000"/>
        <a:buFont typeface="Arial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85000"/>
          </a:schemeClr>
        </a:buClr>
        <a:buFont typeface="Arial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SzPct val="120000"/>
        <a:buFont typeface="Arial" pitchFamily="34" charset="0"/>
        <a:buChar char="•"/>
        <a:defRPr sz="28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4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>
            <a:lumMod val="75000"/>
          </a:schemeClr>
        </a:buClr>
        <a:buFont typeface="Arial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600" kern="1200">
          <a:solidFill>
            <a:schemeClr val="bg1">
              <a:lumMod val="8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/>
              <a:t>Τίτλος διαφάνειας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9D346B-D9F5-4D9F-9BB5-8107BD32269E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1"/>
        </a:buClr>
        <a:buSzPct val="120000"/>
        <a:buFont typeface="Arial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SzPct val="120000"/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inventory.clarin.gr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s://www.clarin.gr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hyperlink" Target="https://www.linkedin.com/grp/home?gid=8309819" TargetMode="External"/><Relationship Id="rId10" Type="http://schemas.openxmlformats.org/officeDocument/2006/relationships/image" Target="../media/image35.png"/><Relationship Id="rId4" Type="http://schemas.openxmlformats.org/officeDocument/2006/relationships/hyperlink" Target="mailto:info@clarin.gr" TargetMode="Externa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in.g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22"/>
          <p:cNvSpPr>
            <a:spLocks noGrp="1"/>
          </p:cNvSpPr>
          <p:nvPr>
            <p:ph type="ctrTitle"/>
          </p:nvPr>
        </p:nvSpPr>
        <p:spPr>
          <a:xfrm>
            <a:off x="251520" y="2520584"/>
            <a:ext cx="8280920" cy="1872208"/>
          </a:xfrm>
        </p:spPr>
        <p:txBody>
          <a:bodyPr>
            <a:noAutofit/>
          </a:bodyPr>
          <a:lstStyle/>
          <a:p>
            <a:pPr eaLnBrk="1" hangingPunct="1"/>
            <a:r>
              <a:rPr lang="el-GR" sz="3200" dirty="0">
                <a:solidFill>
                  <a:srgbClr val="005EB8"/>
                </a:solidFill>
                <a:ea typeface="Roboto" panose="02000000000000000000" pitchFamily="2" charset="0"/>
              </a:rPr>
              <a:t>ΑΠΟΛΛΩΝΙΣ – </a:t>
            </a:r>
            <a:r>
              <a:rPr lang="en-US" sz="3200" dirty="0">
                <a:solidFill>
                  <a:srgbClr val="005EB8"/>
                </a:solidFill>
                <a:ea typeface="Roboto" panose="02000000000000000000" pitchFamily="2" charset="0"/>
              </a:rPr>
              <a:t>CLARIN:EL</a:t>
            </a:r>
            <a:br>
              <a:rPr lang="en-US" sz="3200" dirty="0">
                <a:solidFill>
                  <a:srgbClr val="005EB8"/>
                </a:solidFill>
                <a:ea typeface="Roboto" panose="02000000000000000000" pitchFamily="2" charset="0"/>
              </a:rPr>
            </a:br>
            <a:r>
              <a:rPr lang="el-GR" sz="3200" dirty="0">
                <a:solidFill>
                  <a:srgbClr val="005EB8"/>
                </a:solidFill>
                <a:ea typeface="Roboto" panose="02000000000000000000" pitchFamily="2" charset="0"/>
              </a:rPr>
              <a:t>Η υποδομή γλωσσικών πόρων και τεχνολογιών </a:t>
            </a:r>
            <a:r>
              <a:rPr lang="el-GR" sz="3200" dirty="0">
                <a:ea typeface="Roboto" panose="02000000000000000000" pitchFamily="2" charset="0"/>
              </a:rPr>
              <a:t>υποδομή τεκμηρίωσης, διαμοιρασμού και επεξεργασίας γλωσσικών δεδομένων</a:t>
            </a:r>
          </a:p>
        </p:txBody>
      </p:sp>
      <p:sp>
        <p:nvSpPr>
          <p:cNvPr id="10242" name="Untertitel 2"/>
          <p:cNvSpPr>
            <a:spLocks noGrp="1"/>
          </p:cNvSpPr>
          <p:nvPr>
            <p:ph type="subTitle" idx="1"/>
          </p:nvPr>
        </p:nvSpPr>
        <p:spPr>
          <a:xfrm>
            <a:off x="323528" y="4221089"/>
            <a:ext cx="8856984" cy="1296144"/>
          </a:xfrm>
        </p:spPr>
        <p:txBody>
          <a:bodyPr>
            <a:normAutofit/>
          </a:bodyPr>
          <a:lstStyle/>
          <a:p>
            <a:pPr eaLnBrk="1" hangingPunct="1">
              <a:spcBef>
                <a:spcPts val="600"/>
              </a:spcBef>
              <a:spcAft>
                <a:spcPct val="0"/>
              </a:spcAft>
            </a:pPr>
            <a:r>
              <a:rPr lang="el-GR" sz="2400" b="0" dirty="0">
                <a:ea typeface="ヒラギノ角ゴ Pro W3" charset="-128"/>
              </a:rPr>
              <a:t>Μαρία Γαβριηλίδου</a:t>
            </a:r>
            <a:r>
              <a:rPr lang="en-US" sz="2400" b="0" dirty="0">
                <a:ea typeface="ヒラギノ角ゴ Pro W3" charset="-128"/>
              </a:rPr>
              <a:t> (</a:t>
            </a:r>
            <a:r>
              <a:rPr lang="el-GR" sz="2400" dirty="0">
                <a:ea typeface="ヒラギノ角ゴ Pro W3" charset="-128"/>
              </a:rPr>
              <a:t>Ε.Κ. Αθηνά / ΙΕΛ)</a:t>
            </a:r>
            <a:endParaRPr lang="el-GR" sz="2400" b="0" dirty="0">
              <a:ea typeface="ヒラギノ角ゴ Pro W3" charset="-128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F9D44E9-56FC-4C06-8AA7-246CD40FE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5970"/>
            <a:ext cx="2791737" cy="1182526"/>
          </a:xfrm>
          <a:prstGeom prst="rect">
            <a:avLst/>
          </a:prstGeom>
        </p:spPr>
      </p:pic>
      <p:pic>
        <p:nvPicPr>
          <p:cNvPr id="5" name="Picture 4" descr="Graphical user interface, text, application, PowerPoint&#10;&#10;Description automatically generated">
            <a:extLst>
              <a:ext uri="{FF2B5EF4-FFF2-40B4-BE49-F238E27FC236}">
                <a16:creationId xmlns:a16="http://schemas.microsoft.com/office/drawing/2014/main" id="{5803BCFF-6FAF-4BCE-9984-283B453D63C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t="47059" r="35825" b="20594"/>
          <a:stretch/>
        </p:blipFill>
        <p:spPr>
          <a:xfrm>
            <a:off x="5508104" y="404664"/>
            <a:ext cx="3528392" cy="1584176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B112C45-AB84-4CD5-83FC-EABA5D19AA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819501"/>
            <a:ext cx="4596938" cy="9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30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55AC8-37EA-4D49-B75F-19D7A531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Γλωσσική επεξεργασία πόρου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157679-654A-4FF8-BA1D-1ADB774E6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" t="11570" r="3338" b="6010"/>
          <a:stretch/>
        </p:blipFill>
        <p:spPr>
          <a:xfrm>
            <a:off x="323528" y="1426939"/>
            <a:ext cx="8280920" cy="459434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DA5FD-BEEE-43A1-8819-5ACE49944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19B7E-4699-436B-A88B-A9E5AAC2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8F292-F1FE-451A-A939-3495F5E2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972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t">
            <a:normAutofit fontScale="90000"/>
          </a:bodyPr>
          <a:lstStyle/>
          <a:p>
            <a:pPr eaLnBrk="1" hangingPunct="1"/>
            <a:r>
              <a:rPr lang="el-GR" sz="2800" b="1" dirty="0"/>
              <a:t>Παραδείγματα γλωσσικής επεξεργασίας πόρων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67544" y="1470795"/>
            <a:ext cx="8208912" cy="4651636"/>
          </a:xfrm>
        </p:spPr>
        <p:txBody>
          <a:bodyPr>
            <a:normAutofit fontScale="40000" lnSpcReduction="20000"/>
          </a:bodyPr>
          <a:lstStyle/>
          <a:p>
            <a:pPr eaLnBrk="1" hangingPunct="1"/>
            <a:endParaRPr lang="el-GR" sz="2000" dirty="0"/>
          </a:p>
          <a:p>
            <a:pPr eaLnBrk="1" hangingPunct="1"/>
            <a:endParaRPr lang="el-GR" sz="2000" dirty="0"/>
          </a:p>
          <a:p>
            <a:pPr eaLnBrk="1" hangingPunct="1"/>
            <a:endParaRPr lang="el-GR" sz="2000" dirty="0"/>
          </a:p>
          <a:p>
            <a:pPr eaLnBrk="1" hangingPunct="1"/>
            <a:endParaRPr lang="el-GR" sz="2000" dirty="0"/>
          </a:p>
          <a:p>
            <a:pPr eaLnBrk="1" hangingPunct="1"/>
            <a:endParaRPr lang="el-GR" sz="2000" dirty="0"/>
          </a:p>
          <a:p>
            <a:r>
              <a:rPr lang="el-GR" sz="7400" dirty="0"/>
              <a:t>αναγνώριση λέξεων και προτάσεων</a:t>
            </a:r>
            <a:r>
              <a:rPr lang="en-US" sz="7400" dirty="0"/>
              <a:t> (</a:t>
            </a:r>
            <a:r>
              <a:rPr lang="en-US" sz="7400" dirty="0" err="1"/>
              <a:t>tokenisation</a:t>
            </a:r>
            <a:r>
              <a:rPr lang="en-US" sz="7400" dirty="0"/>
              <a:t> and sentence splitting)</a:t>
            </a:r>
            <a:endParaRPr lang="el-GR" sz="7400" dirty="0"/>
          </a:p>
          <a:p>
            <a:r>
              <a:rPr lang="el-GR" sz="7400" dirty="0"/>
              <a:t>μορφοσυντακτική ανάλυση (</a:t>
            </a:r>
            <a:r>
              <a:rPr lang="en-US" sz="7400" dirty="0"/>
              <a:t>part of speech tagging)</a:t>
            </a:r>
          </a:p>
          <a:p>
            <a:r>
              <a:rPr lang="el-GR" sz="7400" dirty="0"/>
              <a:t>λημματοποίηση (</a:t>
            </a:r>
            <a:r>
              <a:rPr lang="en-US" sz="7400" dirty="0" err="1"/>
              <a:t>lemmatisation</a:t>
            </a:r>
            <a:r>
              <a:rPr lang="en-US" sz="7400" dirty="0"/>
              <a:t>)</a:t>
            </a:r>
          </a:p>
          <a:p>
            <a:r>
              <a:rPr lang="el-GR" sz="7400" dirty="0"/>
              <a:t>συντακτική ανάλυση (</a:t>
            </a:r>
            <a:r>
              <a:rPr lang="en-US" sz="7400" dirty="0"/>
              <a:t>syntactic parsing)</a:t>
            </a:r>
          </a:p>
          <a:p>
            <a:r>
              <a:rPr lang="el-GR" sz="7400" dirty="0"/>
              <a:t>αναγνώριση ονοματικών οντοτήτων (</a:t>
            </a:r>
            <a:r>
              <a:rPr lang="en-US" sz="7400" dirty="0"/>
              <a:t>named entity recognition)</a:t>
            </a:r>
          </a:p>
          <a:p>
            <a:pPr marL="0" indent="0">
              <a:buNone/>
            </a:pPr>
            <a:endParaRPr lang="el-GR" sz="6600" dirty="0"/>
          </a:p>
          <a:p>
            <a:pPr marL="0" indent="0" eaLnBrk="1" hangingPunct="1">
              <a:buNone/>
            </a:pPr>
            <a:endParaRPr lang="el-GR" sz="2000" dirty="0">
              <a:latin typeface="Cambr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298F-F6BB-4F7E-9D27-B446CFDF8D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F3BFD-C35F-4815-B347-694028F1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Σε τι μας βοηθάει η ΓΤ;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86FEC-5461-4464-9E57-8F91AF8C5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effectLst/>
                <a:ea typeface="Calibri" panose="020F0502020204030204" pitchFamily="34" charset="0"/>
              </a:rPr>
              <a:t>αυτό που επιτυγχάνεται είναι η δυνατότητα μελέτης όχι πια στο πρωτογενές υλικό, </a:t>
            </a:r>
          </a:p>
          <a:p>
            <a:r>
              <a:rPr lang="el-GR" dirty="0">
                <a:effectLst/>
                <a:ea typeface="Calibri" panose="020F0502020204030204" pitchFamily="34" charset="0"/>
              </a:rPr>
              <a:t>αλλά πάνω σε επεξεργασμένο και </a:t>
            </a:r>
            <a:r>
              <a:rPr lang="el-GR" dirty="0" err="1">
                <a:effectLst/>
                <a:ea typeface="Calibri" panose="020F0502020204030204" pitchFamily="34" charset="0"/>
              </a:rPr>
              <a:t>επισημειωμένο</a:t>
            </a:r>
            <a:r>
              <a:rPr lang="el-GR" dirty="0">
                <a:effectLst/>
                <a:ea typeface="Calibri" panose="020F0502020204030204" pitchFamily="34" charset="0"/>
              </a:rPr>
              <a:t> </a:t>
            </a:r>
            <a:r>
              <a:rPr lang="el-GR" dirty="0" err="1">
                <a:effectLst/>
                <a:ea typeface="Calibri" panose="020F0502020204030204" pitchFamily="34" charset="0"/>
              </a:rPr>
              <a:t>κειμενικό</a:t>
            </a:r>
            <a:r>
              <a:rPr lang="el-GR" dirty="0">
                <a:effectLst/>
                <a:ea typeface="Calibri" panose="020F0502020204030204" pitchFamily="34" charset="0"/>
              </a:rPr>
              <a:t> υλικό, </a:t>
            </a:r>
          </a:p>
          <a:p>
            <a:r>
              <a:rPr lang="el-GR" dirty="0">
                <a:effectLst/>
                <a:ea typeface="Calibri" panose="020F0502020204030204" pitchFamily="34" charset="0"/>
              </a:rPr>
              <a:t>πράγμα που θέτει τη διαδικασία ανάλυσης σε άλλο επίπεδο 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78A69-B9AF-4E21-8660-A6EB7BCE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FE63E-DD4B-4F00-AA53-4F88E22E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090E-C371-4EFB-8A37-44B7560D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165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D2597-2A31-4D88-9405-52C0020F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 επεξεργασίας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392DC-A6E9-4BCD-A019-ECEF0749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E83076-294F-4F98-A9D1-8A17311F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7CC1D-B482-4709-BD4A-81B25324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13</a:t>
            </a:fld>
            <a:endParaRPr lang="el-G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B7E919C-D2E9-47B0-BA4D-58A34194ECE6}"/>
              </a:ext>
            </a:extLst>
          </p:cNvPr>
          <p:cNvGrpSpPr/>
          <p:nvPr/>
        </p:nvGrpSpPr>
        <p:grpSpPr>
          <a:xfrm>
            <a:off x="618711" y="2132856"/>
            <a:ext cx="8122600" cy="2025185"/>
            <a:chOff x="618711" y="2875526"/>
            <a:chExt cx="8122600" cy="1282515"/>
          </a:xfrm>
          <a:solidFill>
            <a:schemeClr val="accent5">
              <a:lumMod val="75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1303603-8718-4926-9F42-502F83D6D810}"/>
                </a:ext>
              </a:extLst>
            </p:cNvPr>
            <p:cNvSpPr/>
            <p:nvPr/>
          </p:nvSpPr>
          <p:spPr>
            <a:xfrm>
              <a:off x="618711" y="2875526"/>
              <a:ext cx="2137526" cy="1282515"/>
            </a:xfrm>
            <a:custGeom>
              <a:avLst/>
              <a:gdLst>
                <a:gd name="connsiteX0" fmla="*/ 0 w 2137526"/>
                <a:gd name="connsiteY0" fmla="*/ 128252 h 1282515"/>
                <a:gd name="connsiteX1" fmla="*/ 128252 w 2137526"/>
                <a:gd name="connsiteY1" fmla="*/ 0 h 1282515"/>
                <a:gd name="connsiteX2" fmla="*/ 2009275 w 2137526"/>
                <a:gd name="connsiteY2" fmla="*/ 0 h 1282515"/>
                <a:gd name="connsiteX3" fmla="*/ 2137527 w 2137526"/>
                <a:gd name="connsiteY3" fmla="*/ 128252 h 1282515"/>
                <a:gd name="connsiteX4" fmla="*/ 2137526 w 2137526"/>
                <a:gd name="connsiteY4" fmla="*/ 1154264 h 1282515"/>
                <a:gd name="connsiteX5" fmla="*/ 2009274 w 2137526"/>
                <a:gd name="connsiteY5" fmla="*/ 1282516 h 1282515"/>
                <a:gd name="connsiteX6" fmla="*/ 128252 w 2137526"/>
                <a:gd name="connsiteY6" fmla="*/ 1282515 h 1282515"/>
                <a:gd name="connsiteX7" fmla="*/ 0 w 2137526"/>
                <a:gd name="connsiteY7" fmla="*/ 1154263 h 1282515"/>
                <a:gd name="connsiteX8" fmla="*/ 0 w 2137526"/>
                <a:gd name="connsiteY8" fmla="*/ 128252 h 1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526" h="1282515">
                  <a:moveTo>
                    <a:pt x="0" y="128252"/>
                  </a:moveTo>
                  <a:cubicBezTo>
                    <a:pt x="0" y="57420"/>
                    <a:pt x="57420" y="0"/>
                    <a:pt x="128252" y="0"/>
                  </a:cubicBezTo>
                  <a:lnTo>
                    <a:pt x="2009275" y="0"/>
                  </a:lnTo>
                  <a:cubicBezTo>
                    <a:pt x="2080107" y="0"/>
                    <a:pt x="2137527" y="57420"/>
                    <a:pt x="2137527" y="128252"/>
                  </a:cubicBezTo>
                  <a:cubicBezTo>
                    <a:pt x="2137527" y="470256"/>
                    <a:pt x="2137526" y="812260"/>
                    <a:pt x="2137526" y="1154264"/>
                  </a:cubicBezTo>
                  <a:cubicBezTo>
                    <a:pt x="2137526" y="1225096"/>
                    <a:pt x="2080106" y="1282516"/>
                    <a:pt x="2009274" y="1282516"/>
                  </a:cubicBezTo>
                  <a:lnTo>
                    <a:pt x="128252" y="1282515"/>
                  </a:lnTo>
                  <a:cubicBezTo>
                    <a:pt x="57420" y="1282515"/>
                    <a:pt x="0" y="1225095"/>
                    <a:pt x="0" y="1154263"/>
                  </a:cubicBezTo>
                  <a:lnTo>
                    <a:pt x="0" y="1282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954" tIns="109954" rIns="109954" bIns="10995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kern="1200" dirty="0" err="1"/>
                <a:t>προεπεξεργασία</a:t>
              </a:r>
              <a:r>
                <a:rPr lang="el-GR" sz="1900" kern="1200" dirty="0"/>
                <a:t> κειμένων 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C3EA9A6-3115-4C89-95D6-91FD344738C6}"/>
                </a:ext>
              </a:extLst>
            </p:cNvPr>
            <p:cNvSpPr/>
            <p:nvPr/>
          </p:nvSpPr>
          <p:spPr>
            <a:xfrm>
              <a:off x="2969990" y="3251730"/>
              <a:ext cx="453155" cy="530106"/>
            </a:xfrm>
            <a:custGeom>
              <a:avLst/>
              <a:gdLst>
                <a:gd name="connsiteX0" fmla="*/ 0 w 453155"/>
                <a:gd name="connsiteY0" fmla="*/ 106021 h 530106"/>
                <a:gd name="connsiteX1" fmla="*/ 226578 w 453155"/>
                <a:gd name="connsiteY1" fmla="*/ 106021 h 530106"/>
                <a:gd name="connsiteX2" fmla="*/ 226578 w 453155"/>
                <a:gd name="connsiteY2" fmla="*/ 0 h 530106"/>
                <a:gd name="connsiteX3" fmla="*/ 453155 w 453155"/>
                <a:gd name="connsiteY3" fmla="*/ 265053 h 530106"/>
                <a:gd name="connsiteX4" fmla="*/ 226578 w 453155"/>
                <a:gd name="connsiteY4" fmla="*/ 530106 h 530106"/>
                <a:gd name="connsiteX5" fmla="*/ 226578 w 453155"/>
                <a:gd name="connsiteY5" fmla="*/ 424085 h 530106"/>
                <a:gd name="connsiteX6" fmla="*/ 0 w 453155"/>
                <a:gd name="connsiteY6" fmla="*/ 424085 h 530106"/>
                <a:gd name="connsiteX7" fmla="*/ 0 w 453155"/>
                <a:gd name="connsiteY7" fmla="*/ 106021 h 53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55" h="530106">
                  <a:moveTo>
                    <a:pt x="0" y="106021"/>
                  </a:moveTo>
                  <a:lnTo>
                    <a:pt x="226578" y="106021"/>
                  </a:lnTo>
                  <a:lnTo>
                    <a:pt x="226578" y="0"/>
                  </a:lnTo>
                  <a:lnTo>
                    <a:pt x="453155" y="265053"/>
                  </a:lnTo>
                  <a:lnTo>
                    <a:pt x="226578" y="530106"/>
                  </a:lnTo>
                  <a:lnTo>
                    <a:pt x="226578" y="424085"/>
                  </a:lnTo>
                  <a:lnTo>
                    <a:pt x="0" y="424085"/>
                  </a:lnTo>
                  <a:lnTo>
                    <a:pt x="0" y="10602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6021" rIns="135946" bIns="10602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600" kern="12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D476821-D868-48CF-BDEC-C840984C48A0}"/>
                </a:ext>
              </a:extLst>
            </p:cNvPr>
            <p:cNvSpPr/>
            <p:nvPr/>
          </p:nvSpPr>
          <p:spPr>
            <a:xfrm>
              <a:off x="3611248" y="2875526"/>
              <a:ext cx="2137526" cy="1282515"/>
            </a:xfrm>
            <a:custGeom>
              <a:avLst/>
              <a:gdLst>
                <a:gd name="connsiteX0" fmla="*/ 0 w 2137526"/>
                <a:gd name="connsiteY0" fmla="*/ 128252 h 1282515"/>
                <a:gd name="connsiteX1" fmla="*/ 128252 w 2137526"/>
                <a:gd name="connsiteY1" fmla="*/ 0 h 1282515"/>
                <a:gd name="connsiteX2" fmla="*/ 2009275 w 2137526"/>
                <a:gd name="connsiteY2" fmla="*/ 0 h 1282515"/>
                <a:gd name="connsiteX3" fmla="*/ 2137527 w 2137526"/>
                <a:gd name="connsiteY3" fmla="*/ 128252 h 1282515"/>
                <a:gd name="connsiteX4" fmla="*/ 2137526 w 2137526"/>
                <a:gd name="connsiteY4" fmla="*/ 1154264 h 1282515"/>
                <a:gd name="connsiteX5" fmla="*/ 2009274 w 2137526"/>
                <a:gd name="connsiteY5" fmla="*/ 1282516 h 1282515"/>
                <a:gd name="connsiteX6" fmla="*/ 128252 w 2137526"/>
                <a:gd name="connsiteY6" fmla="*/ 1282515 h 1282515"/>
                <a:gd name="connsiteX7" fmla="*/ 0 w 2137526"/>
                <a:gd name="connsiteY7" fmla="*/ 1154263 h 1282515"/>
                <a:gd name="connsiteX8" fmla="*/ 0 w 2137526"/>
                <a:gd name="connsiteY8" fmla="*/ 128252 h 1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526" h="1282515">
                  <a:moveTo>
                    <a:pt x="0" y="128252"/>
                  </a:moveTo>
                  <a:cubicBezTo>
                    <a:pt x="0" y="57420"/>
                    <a:pt x="57420" y="0"/>
                    <a:pt x="128252" y="0"/>
                  </a:cubicBezTo>
                  <a:lnTo>
                    <a:pt x="2009275" y="0"/>
                  </a:lnTo>
                  <a:cubicBezTo>
                    <a:pt x="2080107" y="0"/>
                    <a:pt x="2137527" y="57420"/>
                    <a:pt x="2137527" y="128252"/>
                  </a:cubicBezTo>
                  <a:cubicBezTo>
                    <a:pt x="2137527" y="470256"/>
                    <a:pt x="2137526" y="812260"/>
                    <a:pt x="2137526" y="1154264"/>
                  </a:cubicBezTo>
                  <a:cubicBezTo>
                    <a:pt x="2137526" y="1225096"/>
                    <a:pt x="2080106" y="1282516"/>
                    <a:pt x="2009274" y="1282516"/>
                  </a:cubicBezTo>
                  <a:lnTo>
                    <a:pt x="128252" y="1282515"/>
                  </a:lnTo>
                  <a:cubicBezTo>
                    <a:pt x="57420" y="1282515"/>
                    <a:pt x="0" y="1225095"/>
                    <a:pt x="0" y="1154263"/>
                  </a:cubicBezTo>
                  <a:lnTo>
                    <a:pt x="0" y="1282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954" tIns="109954" rIns="109954" bIns="10995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kern="1200" dirty="0"/>
                <a:t>επεξεργασία με εργαλεία Γλωσσικής Τεχνολογίας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7699973-3B87-47DF-AFB9-C7B4673B2195}"/>
                </a:ext>
              </a:extLst>
            </p:cNvPr>
            <p:cNvSpPr/>
            <p:nvPr/>
          </p:nvSpPr>
          <p:spPr>
            <a:xfrm>
              <a:off x="5962527" y="3251730"/>
              <a:ext cx="453155" cy="530106"/>
            </a:xfrm>
            <a:custGeom>
              <a:avLst/>
              <a:gdLst>
                <a:gd name="connsiteX0" fmla="*/ 0 w 453155"/>
                <a:gd name="connsiteY0" fmla="*/ 106021 h 530106"/>
                <a:gd name="connsiteX1" fmla="*/ 226578 w 453155"/>
                <a:gd name="connsiteY1" fmla="*/ 106021 h 530106"/>
                <a:gd name="connsiteX2" fmla="*/ 226578 w 453155"/>
                <a:gd name="connsiteY2" fmla="*/ 0 h 530106"/>
                <a:gd name="connsiteX3" fmla="*/ 453155 w 453155"/>
                <a:gd name="connsiteY3" fmla="*/ 265053 h 530106"/>
                <a:gd name="connsiteX4" fmla="*/ 226578 w 453155"/>
                <a:gd name="connsiteY4" fmla="*/ 530106 h 530106"/>
                <a:gd name="connsiteX5" fmla="*/ 226578 w 453155"/>
                <a:gd name="connsiteY5" fmla="*/ 424085 h 530106"/>
                <a:gd name="connsiteX6" fmla="*/ 0 w 453155"/>
                <a:gd name="connsiteY6" fmla="*/ 424085 h 530106"/>
                <a:gd name="connsiteX7" fmla="*/ 0 w 453155"/>
                <a:gd name="connsiteY7" fmla="*/ 106021 h 53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155" h="530106">
                  <a:moveTo>
                    <a:pt x="0" y="106021"/>
                  </a:moveTo>
                  <a:lnTo>
                    <a:pt x="226578" y="106021"/>
                  </a:lnTo>
                  <a:lnTo>
                    <a:pt x="226578" y="0"/>
                  </a:lnTo>
                  <a:lnTo>
                    <a:pt x="453155" y="265053"/>
                  </a:lnTo>
                  <a:lnTo>
                    <a:pt x="226578" y="530106"/>
                  </a:lnTo>
                  <a:lnTo>
                    <a:pt x="226578" y="424085"/>
                  </a:lnTo>
                  <a:lnTo>
                    <a:pt x="0" y="424085"/>
                  </a:lnTo>
                  <a:lnTo>
                    <a:pt x="0" y="106021"/>
                  </a:lnTo>
                  <a:close/>
                </a:path>
              </a:pathLst>
            </a:cu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06021" rIns="135946" bIns="106021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l-GR" sz="1600" kern="12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266EF6-0439-4BE3-B683-C2CDE4E6E8F8}"/>
                </a:ext>
              </a:extLst>
            </p:cNvPr>
            <p:cNvSpPr/>
            <p:nvPr/>
          </p:nvSpPr>
          <p:spPr>
            <a:xfrm>
              <a:off x="6603785" y="2875526"/>
              <a:ext cx="2137526" cy="1282515"/>
            </a:xfrm>
            <a:custGeom>
              <a:avLst/>
              <a:gdLst>
                <a:gd name="connsiteX0" fmla="*/ 0 w 2137526"/>
                <a:gd name="connsiteY0" fmla="*/ 128252 h 1282515"/>
                <a:gd name="connsiteX1" fmla="*/ 128252 w 2137526"/>
                <a:gd name="connsiteY1" fmla="*/ 0 h 1282515"/>
                <a:gd name="connsiteX2" fmla="*/ 2009275 w 2137526"/>
                <a:gd name="connsiteY2" fmla="*/ 0 h 1282515"/>
                <a:gd name="connsiteX3" fmla="*/ 2137527 w 2137526"/>
                <a:gd name="connsiteY3" fmla="*/ 128252 h 1282515"/>
                <a:gd name="connsiteX4" fmla="*/ 2137526 w 2137526"/>
                <a:gd name="connsiteY4" fmla="*/ 1154264 h 1282515"/>
                <a:gd name="connsiteX5" fmla="*/ 2009274 w 2137526"/>
                <a:gd name="connsiteY5" fmla="*/ 1282516 h 1282515"/>
                <a:gd name="connsiteX6" fmla="*/ 128252 w 2137526"/>
                <a:gd name="connsiteY6" fmla="*/ 1282515 h 1282515"/>
                <a:gd name="connsiteX7" fmla="*/ 0 w 2137526"/>
                <a:gd name="connsiteY7" fmla="*/ 1154263 h 1282515"/>
                <a:gd name="connsiteX8" fmla="*/ 0 w 2137526"/>
                <a:gd name="connsiteY8" fmla="*/ 128252 h 128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7526" h="1282515">
                  <a:moveTo>
                    <a:pt x="0" y="128252"/>
                  </a:moveTo>
                  <a:cubicBezTo>
                    <a:pt x="0" y="57420"/>
                    <a:pt x="57420" y="0"/>
                    <a:pt x="128252" y="0"/>
                  </a:cubicBezTo>
                  <a:lnTo>
                    <a:pt x="2009275" y="0"/>
                  </a:lnTo>
                  <a:cubicBezTo>
                    <a:pt x="2080107" y="0"/>
                    <a:pt x="2137527" y="57420"/>
                    <a:pt x="2137527" y="128252"/>
                  </a:cubicBezTo>
                  <a:cubicBezTo>
                    <a:pt x="2137527" y="470256"/>
                    <a:pt x="2137526" y="812260"/>
                    <a:pt x="2137526" y="1154264"/>
                  </a:cubicBezTo>
                  <a:cubicBezTo>
                    <a:pt x="2137526" y="1225096"/>
                    <a:pt x="2080106" y="1282516"/>
                    <a:pt x="2009274" y="1282516"/>
                  </a:cubicBezTo>
                  <a:lnTo>
                    <a:pt x="128252" y="1282515"/>
                  </a:lnTo>
                  <a:cubicBezTo>
                    <a:pt x="57420" y="1282515"/>
                    <a:pt x="0" y="1225095"/>
                    <a:pt x="0" y="1154263"/>
                  </a:cubicBezTo>
                  <a:lnTo>
                    <a:pt x="0" y="128252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9954" tIns="109954" rIns="109954" bIns="109954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l-GR" sz="1900" kern="1200" dirty="0"/>
                <a:t>επεξεργασία με εργαλεία Ανάλυσης Λόγου</a:t>
              </a:r>
            </a:p>
          </p:txBody>
        </p:sp>
      </p:grpSp>
      <p:sp>
        <p:nvSpPr>
          <p:cNvPr id="13" name="Heptagon 12">
            <a:extLst>
              <a:ext uri="{FF2B5EF4-FFF2-40B4-BE49-F238E27FC236}">
                <a16:creationId xmlns:a16="http://schemas.microsoft.com/office/drawing/2014/main" id="{473F54D2-EEAE-4F0C-9A00-C2F0FEAAD408}"/>
              </a:ext>
            </a:extLst>
          </p:cNvPr>
          <p:cNvSpPr/>
          <p:nvPr/>
        </p:nvSpPr>
        <p:spPr>
          <a:xfrm>
            <a:off x="1331640" y="1475433"/>
            <a:ext cx="576064" cy="504056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4" name="Heptagon 13">
            <a:extLst>
              <a:ext uri="{FF2B5EF4-FFF2-40B4-BE49-F238E27FC236}">
                <a16:creationId xmlns:a16="http://schemas.microsoft.com/office/drawing/2014/main" id="{A606AA65-8ECB-444C-A42A-E7FD01931276}"/>
              </a:ext>
            </a:extLst>
          </p:cNvPr>
          <p:cNvSpPr/>
          <p:nvPr/>
        </p:nvSpPr>
        <p:spPr>
          <a:xfrm>
            <a:off x="4283968" y="1470794"/>
            <a:ext cx="576064" cy="583059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7B85D292-EFD5-4C22-B8DC-ACCD84952FFB}"/>
              </a:ext>
            </a:extLst>
          </p:cNvPr>
          <p:cNvSpPr/>
          <p:nvPr/>
        </p:nvSpPr>
        <p:spPr>
          <a:xfrm>
            <a:off x="7384516" y="1470794"/>
            <a:ext cx="576064" cy="504056"/>
          </a:xfrm>
          <a:prstGeom prst="hep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B1A6541-FD3E-4170-B093-22D2226C6DE1}"/>
              </a:ext>
            </a:extLst>
          </p:cNvPr>
          <p:cNvSpPr/>
          <p:nvPr/>
        </p:nvSpPr>
        <p:spPr>
          <a:xfrm>
            <a:off x="3436519" y="1340768"/>
            <a:ext cx="2453326" cy="4464496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1AE17-5E9C-4054-8769-FD2BDDB3E882}"/>
              </a:ext>
            </a:extLst>
          </p:cNvPr>
          <p:cNvSpPr txBox="1"/>
          <p:nvPr/>
        </p:nvSpPr>
        <p:spPr>
          <a:xfrm>
            <a:off x="3851920" y="46531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CLARIN:EL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8A13-6F30-46B7-B56E-F3AAEEF94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0688"/>
            <a:ext cx="6203032" cy="850106"/>
          </a:xfrm>
        </p:spPr>
        <p:txBody>
          <a:bodyPr anchor="ctr">
            <a:normAutofit/>
          </a:bodyPr>
          <a:lstStyle/>
          <a:p>
            <a:r>
              <a:rPr lang="el-GR" dirty="0"/>
              <a:t>Το δίκτυο </a:t>
            </a:r>
            <a:r>
              <a:rPr lang="en-US" dirty="0"/>
              <a:t>CLARIN:EL</a:t>
            </a:r>
            <a:endParaRPr lang="el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761760-8956-4F19-9140-64746C1BE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8174"/>
            <a:ext cx="7416824" cy="4647989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9C2CD8-FABD-4ECC-BD33-E589B658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l-GR"/>
              <a:t>29.3.2021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BB92B-07A9-444E-97C1-44DE6CEB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l-GR" sz="900"/>
              <a:t>Ερμηνευτική Ανάλυση Λόγου στην Ψηφιακή Εποχή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2F7485-6BA2-4540-A7DA-B2AB6BDC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69D346B-D9F5-4D9F-9BB5-8107BD32269E}" type="slidenum">
              <a:rPr lang="el-GR" smtClean="0"/>
              <a:pPr>
                <a:spcAft>
                  <a:spcPts val="600"/>
                </a:spcAft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079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A1679-7444-4BE6-BCF2-D70CA3F0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Τι προσφέρει η υποδομή </a:t>
            </a:r>
            <a:r>
              <a:rPr lang="en-US" dirty="0"/>
              <a:t>CLARIN:EL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DE44-B093-4BD5-98ED-605B5D3DF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0794"/>
            <a:ext cx="8229600" cy="46553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400" dirty="0"/>
              <a:t>διασφαλίζει την ψηφιακή διατήρηση της ελληνικής γλώσσας 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400" dirty="0"/>
              <a:t>υποστηρίζει τη δημιουργία, την επιμέλεια, τη συντήρηση, τον διαμοιρασμό και την επαναχρησιμοποίηση πόρων, εργαλείων και υπηρεσιών για την ελληνική γλώσσα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400" dirty="0"/>
              <a:t>η πρόσβαση στην Υποδομή CLARIN:EL είναι ελεύθερη, σύμφωνα με τις αρχές της </a:t>
            </a:r>
            <a:r>
              <a:rPr lang="el-GR" sz="2400" dirty="0" err="1"/>
              <a:t>ανοιχτότητας</a:t>
            </a:r>
            <a:r>
              <a:rPr lang="el-GR" sz="2400" dirty="0"/>
              <a:t> των δεδομένων και τις αρχές FAIR (FAIR </a:t>
            </a:r>
            <a:r>
              <a:rPr lang="el-GR" sz="2400" dirty="0" err="1"/>
              <a:t>Data</a:t>
            </a:r>
            <a:r>
              <a:rPr lang="el-GR" sz="2400" dirty="0"/>
              <a:t> </a:t>
            </a:r>
            <a:r>
              <a:rPr lang="el-GR" sz="2400" dirty="0" err="1"/>
              <a:t>Principles</a:t>
            </a:r>
            <a:r>
              <a:rPr lang="el-GR" sz="2400" dirty="0"/>
              <a:t>).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68720-AB22-438C-84AC-7F53155D1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3672-FC3C-415D-B36E-E007DF4A5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EB2D2-6120-4F39-909E-1EF85D09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787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171CE-D94D-469C-8626-DB25917FD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Περισσότερες πληροφορίες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244C58E-8558-412B-9650-95CED85A764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318249"/>
              </p:ext>
            </p:extLst>
          </p:nvPr>
        </p:nvGraphicFramePr>
        <p:xfrm>
          <a:off x="457200" y="1470794"/>
          <a:ext cx="7571184" cy="476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525">
                  <a:extLst>
                    <a:ext uri="{9D8B030D-6E8A-4147-A177-3AD203B41FA5}">
                      <a16:colId xmlns:a16="http://schemas.microsoft.com/office/drawing/2014/main" val="292195918"/>
                    </a:ext>
                  </a:extLst>
                </a:gridCol>
                <a:gridCol w="5161659">
                  <a:extLst>
                    <a:ext uri="{9D8B030D-6E8A-4147-A177-3AD203B41FA5}">
                      <a16:colId xmlns:a16="http://schemas.microsoft.com/office/drawing/2014/main" val="2187907629"/>
                    </a:ext>
                  </a:extLst>
                </a:gridCol>
              </a:tblGrid>
              <a:tr h="6733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hlinkClick r:id="rId2"/>
                        </a:rPr>
                        <a:t>https://www.clarin.gr/</a:t>
                      </a:r>
                      <a:r>
                        <a:rPr lang="en-US" sz="2000" b="0" dirty="0"/>
                        <a:t> </a:t>
                      </a:r>
                      <a:endParaRPr lang="el-GR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066645"/>
                  </a:ext>
                </a:extLst>
              </a:tr>
              <a:tr h="6733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3"/>
                        </a:rPr>
                        <a:t>https://inventory.clarin.gr/</a:t>
                      </a:r>
                      <a:r>
                        <a:rPr lang="en-US" sz="2000" dirty="0"/>
                        <a:t> 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704044"/>
                  </a:ext>
                </a:extLst>
              </a:tr>
              <a:tr h="6733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hlinkClick r:id="rId4"/>
                        </a:rPr>
                        <a:t>info@clarin.gr</a:t>
                      </a:r>
                      <a:r>
                        <a:rPr lang="en-US" sz="2000" dirty="0"/>
                        <a:t> 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227104"/>
                  </a:ext>
                </a:extLst>
              </a:tr>
              <a:tr h="6733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clarin.gr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7966816"/>
                  </a:ext>
                </a:extLst>
              </a:tr>
              <a:tr h="6733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/>
                        <a:t>@</a:t>
                      </a:r>
                      <a:r>
                        <a:rPr lang="en-US" sz="2000" dirty="0" err="1"/>
                        <a:t>CLARIN_el</a:t>
                      </a:r>
                      <a:r>
                        <a:rPr lang="en-US" sz="20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136337"/>
                  </a:ext>
                </a:extLst>
              </a:tr>
              <a:tr h="72650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hlinkClick r:id="rId5"/>
                        </a:rPr>
                        <a:t>https://www.linkedin.com/grp/home?gid=8309819</a:t>
                      </a:r>
                      <a:r>
                        <a:rPr lang="el-GR" sz="2000" dirty="0"/>
                        <a:t>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7500598"/>
                  </a:ext>
                </a:extLst>
              </a:tr>
              <a:tr h="67333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CLARIN EL </a:t>
                      </a:r>
                      <a:endParaRPr lang="el-G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60331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3D5CE-2A4D-420C-B737-17EC0EB0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22265-E5ED-4AE9-B95F-D65D6E1C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82937-E1A9-49B9-B7D1-0FE4B324D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16</a:t>
            </a:fld>
            <a:endParaRPr lang="el-GR"/>
          </a:p>
        </p:txBody>
      </p:sp>
      <p:pic>
        <p:nvPicPr>
          <p:cNvPr id="9" name="Picture 6" descr="http://aenao.org/wordpress/wp-content/uploads/2014/11/62410.jpg">
            <a:extLst>
              <a:ext uri="{FF2B5EF4-FFF2-40B4-BE49-F238E27FC236}">
                <a16:creationId xmlns:a16="http://schemas.microsoft.com/office/drawing/2014/main" id="{413B430F-E718-433C-BA52-9010285A3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8" y="1623254"/>
            <a:ext cx="1913403" cy="10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4B2DDA-FE5C-41DC-BE64-A63D83FCB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30" y="2838194"/>
            <a:ext cx="1239738" cy="576064"/>
          </a:xfrm>
          <a:prstGeom prst="rect">
            <a:avLst/>
          </a:prstGeom>
        </p:spPr>
      </p:pic>
      <p:pic>
        <p:nvPicPr>
          <p:cNvPr id="14" name="Picture 10" descr="https://www.facebook.com/images/fb_icon_325x325.png">
            <a:extLst>
              <a:ext uri="{FF2B5EF4-FFF2-40B4-BE49-F238E27FC236}">
                <a16:creationId xmlns:a16="http://schemas.microsoft.com/office/drawing/2014/main" id="{9FFCF475-9264-4701-9196-B9C15340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53485"/>
            <a:ext cx="720079" cy="6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s://lh3.ggpht.com/lSLM0xhCA1RZOwaQcjhlwmsvaIQYaP3c5qbDKCgLALhydrgExnaSKZdGa8S3YtRuVA=w300">
            <a:extLst>
              <a:ext uri="{FF2B5EF4-FFF2-40B4-BE49-F238E27FC236}">
                <a16:creationId xmlns:a16="http://schemas.microsoft.com/office/drawing/2014/main" id="{6D8D2FB7-D906-4CB1-872B-B4D0E1B56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8307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s://lh3.ggpht.com/XgjH1SF8ce-fC597Y0gJqnLt-PpZ1zlE4xUcB8GH6_B5i00SR7jix5Re-T1kkL52VA=w300">
            <a:extLst>
              <a:ext uri="{FF2B5EF4-FFF2-40B4-BE49-F238E27FC236}">
                <a16:creationId xmlns:a16="http://schemas.microsoft.com/office/drawing/2014/main" id="{BC51242E-9A44-46C5-905A-7EF7367B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8706"/>
            <a:ext cx="647652" cy="6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DEA2968-C448-4AFF-ADEF-E43DA096723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971" t="11487" r="12211" b="21290"/>
          <a:stretch/>
        </p:blipFill>
        <p:spPr>
          <a:xfrm>
            <a:off x="647563" y="5657077"/>
            <a:ext cx="648072" cy="4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02E61-5A18-4789-A2B0-C646BD39D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88" y="1484784"/>
            <a:ext cx="8208912" cy="2232248"/>
          </a:xfrm>
        </p:spPr>
        <p:txBody>
          <a:bodyPr/>
          <a:lstStyle/>
          <a:p>
            <a:pPr algn="ctr"/>
            <a:r>
              <a:rPr lang="el-GR" dirty="0"/>
              <a:t>Σας ευχαριστώ πολύ!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A3F9D-63F7-4166-9D83-11BC77408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17D97-D184-48C5-A8FC-8C3736D0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2D62-3F75-4E66-B738-74AE3176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28417-8498-4A44-9AE7-D502D939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656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80935-933F-4203-BFFB-9E7300903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el-GR" dirty="0">
                <a:effectLst/>
                <a:ea typeface="Calibri" panose="020F0502020204030204" pitchFamily="34" charset="0"/>
              </a:rPr>
              <a:t>Ένας μελετητής θέλει να αναλύσει τους λόγους των Ελλήνων πολιτικών </a:t>
            </a:r>
          </a:p>
          <a:p>
            <a:r>
              <a:rPr lang="el-GR" dirty="0">
                <a:effectLst/>
                <a:ea typeface="Calibri" panose="020F0502020204030204" pitchFamily="34" charset="0"/>
              </a:rPr>
              <a:t>πριν και μετά την οικονομική κρίση ή πριν και κατά τη διάρκεια της πανδημίας</a:t>
            </a:r>
          </a:p>
          <a:p>
            <a:r>
              <a:rPr lang="el-GR" dirty="0">
                <a:effectLst/>
                <a:ea typeface="Calibri" panose="020F0502020204030204" pitchFamily="34" charset="0"/>
              </a:rPr>
              <a:t>συγχρονικά και διαχρονικά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effectLst/>
                <a:ea typeface="Calibri" panose="020F0502020204030204" pitchFamily="34" charset="0"/>
              </a:rPr>
              <a:t>λαμβάνοντας υπόψη δύο διαστάσεις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2800" dirty="0">
                <a:effectLst/>
                <a:ea typeface="Calibri" panose="020F0502020204030204" pitchFamily="34" charset="0"/>
              </a:rPr>
              <a:t>γλωσσική διάσταση: τη γενική γλωσσική αλλαγή, </a:t>
            </a:r>
          </a:p>
          <a:p>
            <a:pPr marL="742950" lvl="1" indent="-28575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l-GR" sz="2800" dirty="0" err="1">
                <a:effectLst/>
                <a:ea typeface="Calibri" panose="020F0502020204030204" pitchFamily="34" charset="0"/>
              </a:rPr>
              <a:t>κοινωνικο</a:t>
            </a:r>
            <a:r>
              <a:rPr lang="el-GR" sz="2800" dirty="0">
                <a:effectLst/>
                <a:ea typeface="Calibri" panose="020F0502020204030204" pitchFamily="34" charset="0"/>
              </a:rPr>
              <a:t>-πολιτική διάσταση: την ταυτότητα του εκάστοτε πολιτικού και τη χρονική συγκυρία</a:t>
            </a:r>
            <a:r>
              <a:rPr lang="el-G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443A7-23BD-4B86-BF64-639D0045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BB2C1-F589-4614-AD26-C5E2D748E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87B51-BCC9-463F-A04C-10DB2226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50B819D-1600-47D0-803C-83945F27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0713"/>
            <a:ext cx="6202362" cy="849312"/>
          </a:xfrm>
        </p:spPr>
        <p:txBody>
          <a:bodyPr>
            <a:normAutofit/>
          </a:bodyPr>
          <a:lstStyle/>
          <a:p>
            <a:r>
              <a:rPr lang="el-GR" dirty="0"/>
              <a:t>Ερευνητικό σενάριο</a:t>
            </a:r>
          </a:p>
        </p:txBody>
      </p:sp>
    </p:spTree>
    <p:extLst>
      <p:ext uri="{BB962C8B-B14F-4D97-AF65-F5344CB8AC3E}">
        <p14:creationId xmlns:p14="http://schemas.microsoft.com/office/powerpoint/2010/main" val="157044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/>
              <a:t>Ερμηνευτική Ανάλυση Λόγου στην Ψηφιακή Εποχή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2050" name="Picture 2" descr="http://us.cdn3.123rf.com/168nwm/artenot/artenot1205/artenot120501956/13701969-zabawna-kresk%C3%83%C2%B3wka-geniusz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2" y="2420888"/>
            <a:ext cx="1600200" cy="158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ndependent.co.uk/incoming/article9995262.ece/alternates/w620/alexis%20tsipras%20r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30" y="1556792"/>
            <a:ext cx="1609429" cy="12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images.schoolinsites.com/SiSFiles/Schools/CT/LEARN/DLAM/Uploads/MainPage/%7B5AA3F65B-5991-4AEE-9EDE-A7523ECD0315%7D_newspape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33" y="2124899"/>
            <a:ext cx="1213434" cy="9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photos2.appleinsidercdn.com/television-1206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84" y="3015874"/>
            <a:ext cx="805547" cy="95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cdn1.iconfinder.com/data/icons/REALVISTA/multimedia/png/400/radi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26" y="1901473"/>
            <a:ext cx="807547" cy="8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bookboon.com/blog/wp-content/uploads/2013/06/blog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71" y="1396240"/>
            <a:ext cx="926089" cy="5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inc.com/uploaded_files/image/social-media-logos_1577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02" y="3144469"/>
            <a:ext cx="1257765" cy="106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YT : Οι πραγματικοί ηγέτες ξεχωρίζουν στην κρίση, μεταξύ τους ο Κυριάκος  Μητσοτάκης - ΤΑ ΝΕΑ">
            <a:extLst>
              <a:ext uri="{FF2B5EF4-FFF2-40B4-BE49-F238E27FC236}">
                <a16:creationId xmlns:a16="http://schemas.microsoft.com/office/drawing/2014/main" id="{3B84D485-5E11-4DD0-91B4-ED563DA98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85" y="1529008"/>
            <a:ext cx="2041917" cy="11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D8A840D7-E474-4A52-929E-BB0DD89B338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833" y="3242465"/>
            <a:ext cx="2102359" cy="1525984"/>
          </a:xfrm>
          <a:prstGeom prst="rect">
            <a:avLst/>
          </a:prstGeom>
        </p:spPr>
      </p:pic>
      <p:pic>
        <p:nvPicPr>
          <p:cNvPr id="16" name="Picture 1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4BF339E-7142-40E4-B68F-0788C6E6624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66" y="4567558"/>
            <a:ext cx="2102359" cy="1667597"/>
          </a:xfrm>
          <a:prstGeom prst="rect">
            <a:avLst/>
          </a:prstGeo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61C0607E-CFDC-40A8-803C-AD120A5A0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 έρευνας</a:t>
            </a:r>
          </a:p>
        </p:txBody>
      </p:sp>
      <p:pic>
        <p:nvPicPr>
          <p:cNvPr id="1028" name="Picture 4" descr="Γλώσσα - Λεξικά">
            <a:extLst>
              <a:ext uri="{FF2B5EF4-FFF2-40B4-BE49-F238E27FC236}">
                <a16:creationId xmlns:a16="http://schemas.microsoft.com/office/drawing/2014/main" id="{608052F7-4710-451D-B536-D9249FBDE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54" y="4835533"/>
            <a:ext cx="2455557" cy="132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ntitative Analysis">
            <a:extLst>
              <a:ext uri="{FF2B5EF4-FFF2-40B4-BE49-F238E27FC236}">
                <a16:creationId xmlns:a16="http://schemas.microsoft.com/office/drawing/2014/main" id="{6195F912-CBF6-4919-A5FB-2AA94507B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89" r="-1" b="31602"/>
          <a:stretch/>
        </p:blipFill>
        <p:spPr bwMode="auto">
          <a:xfrm>
            <a:off x="6516215" y="4970011"/>
            <a:ext cx="1581023" cy="14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Απαιτήσεις έρευνας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29.3.2021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7" name="Content Placeholder 6"/>
          <p:cNvSpPr>
            <a:spLocks noGrp="1"/>
          </p:cNvSpPr>
          <p:nvPr>
            <p:ph sz="half" idx="13"/>
          </p:nvPr>
        </p:nvSpPr>
        <p:spPr>
          <a:xfrm>
            <a:off x="1763688" y="1628800"/>
            <a:ext cx="7056783" cy="4497364"/>
          </a:xfrm>
        </p:spPr>
        <p:txBody>
          <a:bodyPr>
            <a:normAutofit/>
          </a:bodyPr>
          <a:lstStyle/>
          <a:p>
            <a:r>
              <a:rPr lang="el-GR" dirty="0"/>
              <a:t>τι χρειάζεται;</a:t>
            </a:r>
          </a:p>
          <a:p>
            <a:pPr lvl="1"/>
            <a:r>
              <a:rPr lang="el-GR" dirty="0"/>
              <a:t>γλωσσικά δεδομένα</a:t>
            </a:r>
          </a:p>
          <a:p>
            <a:pPr lvl="2"/>
            <a:r>
              <a:rPr lang="el-GR" dirty="0"/>
              <a:t>σώματα κειμένων (κείμενα των πολιτικών αλλά και σώμα κειμένων γενικής χρήσης)</a:t>
            </a:r>
          </a:p>
          <a:p>
            <a:pPr lvl="2"/>
            <a:r>
              <a:rPr lang="el-GR" dirty="0"/>
              <a:t>λεξικά / θεματικά λεξιλόγια </a:t>
            </a:r>
          </a:p>
          <a:p>
            <a:pPr lvl="1"/>
            <a:r>
              <a:rPr lang="el-GR" dirty="0"/>
              <a:t>εργαλεία ανάλυσης</a:t>
            </a:r>
          </a:p>
          <a:p>
            <a:r>
              <a:rPr lang="el-GR" dirty="0"/>
              <a:t>πού θα τα βρει;</a:t>
            </a:r>
          </a:p>
          <a:p>
            <a:pPr lvl="1"/>
            <a:r>
              <a:rPr lang="el-GR" dirty="0"/>
              <a:t>πρωτότυπες πηγές</a:t>
            </a:r>
          </a:p>
          <a:p>
            <a:pPr lvl="1"/>
            <a:r>
              <a:rPr lang="el-GR" dirty="0"/>
              <a:t>δευτερογενείς πηγές</a:t>
            </a:r>
          </a:p>
          <a:p>
            <a:pPr lvl="1"/>
            <a:r>
              <a:rPr lang="el-GR" dirty="0"/>
              <a:t>καταλόγους εργαλείων</a:t>
            </a:r>
          </a:p>
          <a:p>
            <a:pPr marL="457200" lvl="1" indent="0">
              <a:buNone/>
            </a:pPr>
            <a:endParaRPr lang="el-GR" dirty="0"/>
          </a:p>
          <a:p>
            <a:r>
              <a:rPr lang="el-GR" dirty="0"/>
              <a:t>πώς θα τα επιλέξει;</a:t>
            </a:r>
          </a:p>
          <a:p>
            <a:pPr lvl="1"/>
            <a:endParaRPr lang="el-GR" dirty="0"/>
          </a:p>
        </p:txBody>
      </p:sp>
      <p:pic>
        <p:nvPicPr>
          <p:cNvPr id="4098" name="Picture 2" descr="https://encrypted-tbn3.gstatic.com/images?q=tbn:ANd9GcQ4mpjwQW-QnHk9-LLTvB63i1LDUrz7f1hCoMlin_NGlnr0CenVEQ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17" y="1700981"/>
            <a:ext cx="1440160" cy="153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tressed and depressed 3d man sitting on white background Stock Photo - 140332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9" y="3645024"/>
            <a:ext cx="1999109" cy="19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5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65D5-2E88-4DF0-BC89-CD6858C2B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Ψηφιακή ερευνητική μεθοδολογία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BEA3-DFA5-459C-905D-600F181DB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>
                <a:effectLst/>
                <a:ea typeface="Calibri" panose="020F0502020204030204" pitchFamily="34" charset="0"/>
              </a:rPr>
              <a:t>ψηφιακά γλωσσικά δεδομένα μεγάλου όγκου, ποικίλων </a:t>
            </a:r>
            <a:r>
              <a:rPr lang="el-GR" sz="2400" dirty="0" err="1">
                <a:effectLst/>
                <a:ea typeface="Calibri" panose="020F0502020204030204" pitchFamily="34" charset="0"/>
              </a:rPr>
              <a:t>κειμενικών</a:t>
            </a:r>
            <a:r>
              <a:rPr lang="el-GR" sz="2400" dirty="0">
                <a:effectLst/>
                <a:ea typeface="Calibri" panose="020F0502020204030204" pitchFamily="34" charset="0"/>
              </a:rPr>
              <a:t> ειδών και ευρείας θεματολογίας</a:t>
            </a:r>
          </a:p>
          <a:p>
            <a:r>
              <a:rPr lang="el-GR" sz="2400" dirty="0">
                <a:effectLst/>
                <a:ea typeface="Calibri" panose="020F0502020204030204" pitchFamily="34" charset="0"/>
              </a:rPr>
              <a:t>εξέλιξη των υπολογιστικών συστημάτων </a:t>
            </a:r>
            <a:r>
              <a:rPr lang="el-GR" sz="2400" dirty="0">
                <a:effectLst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l-GR" sz="2400" dirty="0">
                <a:effectLst/>
                <a:ea typeface="Calibri" panose="020F0502020204030204" pitchFamily="34" charset="0"/>
              </a:rPr>
              <a:t>βελτίωσε διαδικασίες αποθήκευσης και επεξεργασίας των δεδομένων</a:t>
            </a:r>
            <a:endParaRPr lang="el-GR" sz="2400" dirty="0">
              <a:ea typeface="Calibri" panose="020F0502020204030204" pitchFamily="34" charset="0"/>
            </a:endParaRPr>
          </a:p>
          <a:p>
            <a:r>
              <a:rPr lang="el-GR" sz="2400" dirty="0">
                <a:effectLst/>
                <a:ea typeface="Calibri" panose="020F0502020204030204" pitchFamily="34" charset="0"/>
              </a:rPr>
              <a:t>ραγδαία πρόοδος εργαλείων και αλγορίθμων επεξεργασίας μεγάλων όγκων δεδομένων (ταχύτητα και μεγαλύτερη αξιοπιστία)</a:t>
            </a:r>
          </a:p>
          <a:p>
            <a:r>
              <a:rPr lang="el-GR" sz="2400" dirty="0">
                <a:effectLst/>
                <a:ea typeface="Calibri" panose="020F0502020204030204" pitchFamily="34" charset="0"/>
              </a:rPr>
              <a:t>ώθηση στη Γλωσσική Τεχνολογία, η οποία όλο και περισσότερο μοιράζεται τις μεθόδους της με την Τεχνητή Νοημοσύνη.</a:t>
            </a:r>
            <a:endParaRPr lang="el-GR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23FFD-E850-470D-A0F7-DC3BAB490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E705-4321-4B6A-A9E2-DB97DB76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4EF38-0930-47C4-B8C2-0B0EE841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618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D75B6-3F41-418A-8555-8E726989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b="1" dirty="0">
                <a:effectLst/>
                <a:ea typeface="Calibri" panose="020F0502020204030204" pitchFamily="34" charset="0"/>
              </a:rPr>
              <a:t>Η υποδομή 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CLARIN</a:t>
            </a:r>
            <a:r>
              <a:rPr lang="el-GR" sz="2800" b="1" dirty="0">
                <a:effectLst/>
                <a:ea typeface="Calibri" panose="020F0502020204030204" pitchFamily="34" charset="0"/>
              </a:rPr>
              <a:t>:</a:t>
            </a:r>
            <a:r>
              <a:rPr lang="en-US" sz="2800" b="1" dirty="0">
                <a:effectLst/>
                <a:ea typeface="Calibri" panose="020F0502020204030204" pitchFamily="34" charset="0"/>
              </a:rPr>
              <a:t>EL</a:t>
            </a:r>
            <a:r>
              <a:rPr lang="el-GR" dirty="0">
                <a:ea typeface="Calibri" panose="020F0502020204030204" pitchFamily="34" charset="0"/>
              </a:rPr>
              <a:t> (</a:t>
            </a:r>
            <a:r>
              <a:rPr lang="en-US" dirty="0">
                <a:ea typeface="Calibri" panose="020F0502020204030204" pitchFamily="34" charset="0"/>
                <a:hlinkClick r:id="rId3"/>
              </a:rPr>
              <a:t>www.clarin.gr</a:t>
            </a:r>
            <a:r>
              <a:rPr lang="en-US" dirty="0">
                <a:ea typeface="Calibri" panose="020F0502020204030204" pitchFamily="34" charset="0"/>
              </a:rPr>
              <a:t>)</a:t>
            </a:r>
            <a:r>
              <a:rPr lang="el-GR" sz="2800" b="1" dirty="0">
                <a:effectLst/>
                <a:ea typeface="Calibri" panose="020F0502020204030204" pitchFamily="34" charset="0"/>
              </a:rPr>
              <a:t> </a:t>
            </a: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9DC8-59E5-4584-AC25-00CD0ADE8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600" dirty="0"/>
              <a:t>η ερευνητική Υποδομή Γλωσσικών πόρων και Τεχνολογιών,  που προσφέρει πρόσβαση σε </a:t>
            </a:r>
          </a:p>
          <a:p>
            <a:pPr>
              <a:lnSpc>
                <a:spcPct val="150000"/>
              </a:lnSpc>
            </a:pPr>
            <a:r>
              <a:rPr lang="el-GR" sz="2600" b="1" dirty="0">
                <a:solidFill>
                  <a:schemeClr val="accent1"/>
                </a:solidFill>
              </a:rPr>
              <a:t>ψηφιακά γλωσσικά δεδομένα</a:t>
            </a:r>
            <a:r>
              <a:rPr lang="el-GR" sz="2600" dirty="0"/>
              <a:t> διαφόρων τύπων (γραπτό και προφορικό λόγο, υπολογιστικά λεξικά/θησαυρούς, κλπ.) και μέσων (κείμενο, ήχο, βίντεο)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600" b="1" dirty="0">
                <a:solidFill>
                  <a:schemeClr val="accent1"/>
                </a:solidFill>
              </a:rPr>
              <a:t>εργαλεία</a:t>
            </a:r>
            <a:r>
              <a:rPr lang="el-GR" sz="2600" dirty="0"/>
              <a:t> και </a:t>
            </a:r>
            <a:r>
              <a:rPr lang="el-GR" sz="2600" b="1" dirty="0">
                <a:solidFill>
                  <a:schemeClr val="accent1"/>
                </a:solidFill>
              </a:rPr>
              <a:t>διαδικτυακές υπηρεσίες γλωσσικής επεξεργασίας</a:t>
            </a:r>
            <a:r>
              <a:rPr lang="el-GR" sz="2600" dirty="0"/>
              <a:t>. </a:t>
            </a:r>
          </a:p>
          <a:p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221E3-5C08-4989-9583-04AB3C74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l-G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75C8B-747D-47D8-BB9E-05C9FD878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l-G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69643-7CBF-479D-A980-69CBB951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329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b="1" dirty="0"/>
              <a:t>Αναζήτηση με λέξεις κλειδιά, </a:t>
            </a:r>
            <a:br>
              <a:rPr lang="el-GR" b="1" dirty="0"/>
            </a:br>
            <a:r>
              <a:rPr lang="el-GR" b="1" dirty="0"/>
              <a:t>π.χ. </a:t>
            </a:r>
            <a:r>
              <a:rPr lang="el-GR" b="1" dirty="0" err="1"/>
              <a:t>λαϊκιστικός</a:t>
            </a:r>
            <a:r>
              <a:rPr lang="el-GR" b="1" dirty="0"/>
              <a:t> λόγος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298F-F6BB-4F7E-9D27-B446CFDF8D4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CB9689-EA79-42FB-A718-343B0E6D0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" t="9916" r="683" b="5718"/>
          <a:stretch/>
        </p:blipFill>
        <p:spPr>
          <a:xfrm>
            <a:off x="173399" y="1772816"/>
            <a:ext cx="8530832" cy="4104457"/>
          </a:xfrm>
        </p:spPr>
      </p:pic>
    </p:spTree>
    <p:extLst>
      <p:ext uri="{BB962C8B-B14F-4D97-AF65-F5344CB8AC3E}">
        <p14:creationId xmlns:p14="http://schemas.microsoft.com/office/powerpoint/2010/main" val="401839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E1328-DD71-46CF-8FB9-56FA06D2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δεδομένα από το </a:t>
            </a:r>
            <a:r>
              <a:rPr lang="en-US" dirty="0"/>
              <a:t>Twitter</a:t>
            </a:r>
            <a:endParaRPr lang="el-G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A85432-2511-4ECD-A7EB-50F9CDA1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3994B-7F4F-4211-A062-0994365BB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F8880-5F2B-4B16-AC58-B439B78A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D346B-D9F5-4D9F-9BB5-8107BD32269E}" type="slidenum">
              <a:rPr lang="el-GR" smtClean="0"/>
              <a:pPr/>
              <a:t>8</a:t>
            </a:fld>
            <a:endParaRPr lang="el-G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7E796-E8BD-429F-B2C5-EE7DF047C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11928" r="3538" b="6600"/>
          <a:stretch/>
        </p:blipFill>
        <p:spPr>
          <a:xfrm>
            <a:off x="251520" y="1470794"/>
            <a:ext cx="8568952" cy="469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2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</a:t>
            </a:r>
            <a:r>
              <a:rPr lang="el-GR" b="1" dirty="0"/>
              <a:t>αρτέλα πόρου - </a:t>
            </a:r>
            <a:r>
              <a:rPr lang="el-GR" b="1" dirty="0" err="1"/>
              <a:t>μεταδεδομένα</a:t>
            </a:r>
            <a:endParaRPr lang="el-GR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29.3.2021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Ερμηνευτική Ανάλυση Λόγου στην Ψηφιακή Εποχή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298F-F6BB-4F7E-9D27-B446CFDF8D4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6D925D3-B91A-4AFE-B294-64832AB8B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83" t="11571" b="7372"/>
          <a:stretch/>
        </p:blipFill>
        <p:spPr>
          <a:xfrm>
            <a:off x="337027" y="1491379"/>
            <a:ext cx="8469946" cy="4334471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E1D0771-3EFB-428D-82D5-D9A24755522C}"/>
              </a:ext>
            </a:extLst>
          </p:cNvPr>
          <p:cNvSpPr/>
          <p:nvPr/>
        </p:nvSpPr>
        <p:spPr>
          <a:xfrm>
            <a:off x="539552" y="4941168"/>
            <a:ext cx="1152128" cy="936104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E422F1A-35B4-48C2-A36E-5BC9F13AC170}"/>
              </a:ext>
            </a:extLst>
          </p:cNvPr>
          <p:cNvSpPr/>
          <p:nvPr/>
        </p:nvSpPr>
        <p:spPr>
          <a:xfrm>
            <a:off x="2483768" y="4964359"/>
            <a:ext cx="1189112" cy="922113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clarin-el-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Προσαρμοσμένος 1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clarin-el-04</Template>
  <TotalTime>1286</TotalTime>
  <Words>764</Words>
  <Application>Microsoft Office PowerPoint</Application>
  <PresentationFormat>On-screen Show (4:3)</PresentationFormat>
  <Paragraphs>137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Georgia</vt:lpstr>
      <vt:lpstr>Roboto</vt:lpstr>
      <vt:lpstr>Calibri</vt:lpstr>
      <vt:lpstr>Cambria</vt:lpstr>
      <vt:lpstr>Courier New</vt:lpstr>
      <vt:lpstr>clarin-el-04</vt:lpstr>
      <vt:lpstr>1_Θέμα του Office</vt:lpstr>
      <vt:lpstr>2_Θέμα του Office</vt:lpstr>
      <vt:lpstr>ΑΠΟΛΛΩΝΙΣ – CLARIN:EL Η υποδομή γλωσσικών πόρων και τεχνολογιών υποδομή τεκμηρίωσης, διαμοιρασμού και επεξεργασίας γλωσσικών δεδομένων</vt:lpstr>
      <vt:lpstr>Ερευνητικό σενάριο</vt:lpstr>
      <vt:lpstr>Στάδια έρευνας</vt:lpstr>
      <vt:lpstr>Απαιτήσεις έρευνας</vt:lpstr>
      <vt:lpstr>Ψηφιακή ερευνητική μεθοδολογία</vt:lpstr>
      <vt:lpstr>Η υποδομή CLARIN:EL (www.clarin.gr) </vt:lpstr>
      <vt:lpstr>Αναζήτηση με λέξεις κλειδιά,  π.χ. λαϊκιστικός λόγος</vt:lpstr>
      <vt:lpstr>δεδομένα από το Twitter</vt:lpstr>
      <vt:lpstr>Καρτέλα πόρου - μεταδεδομένα</vt:lpstr>
      <vt:lpstr>Γλωσσική επεξεργασία πόρου</vt:lpstr>
      <vt:lpstr>Παραδείγματα γλωσσικής επεξεργασίας πόρων</vt:lpstr>
      <vt:lpstr>Σε τι μας βοηθάει η ΓΤ; </vt:lpstr>
      <vt:lpstr>Στάδια επεξεργασίας</vt:lpstr>
      <vt:lpstr>Το δίκτυο CLARIN:EL</vt:lpstr>
      <vt:lpstr>Τι προσφέρει η υποδομή CLARIN:EL</vt:lpstr>
      <vt:lpstr>Περισσότερες πληροφορίες</vt:lpstr>
      <vt:lpstr>Σας ευχαριστώ πολύ!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Labropoulou</dc:creator>
  <cp:lastModifiedBy>Maria Gavriilidou</cp:lastModifiedBy>
  <cp:revision>110</cp:revision>
  <dcterms:created xsi:type="dcterms:W3CDTF">2015-09-14T09:32:29Z</dcterms:created>
  <dcterms:modified xsi:type="dcterms:W3CDTF">2021-03-29T09:06:13Z</dcterms:modified>
</cp:coreProperties>
</file>