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  <p:sldMasterId id="2147483670" r:id="rId3"/>
  </p:sldMasterIdLst>
  <p:notesMasterIdLst>
    <p:notesMasterId r:id="rId25"/>
  </p:notesMasterIdLst>
  <p:handoutMasterIdLst>
    <p:handoutMasterId r:id="rId26"/>
  </p:handoutMasterIdLst>
  <p:sldIdLst>
    <p:sldId id="555" r:id="rId4"/>
    <p:sldId id="610" r:id="rId5"/>
    <p:sldId id="583" r:id="rId6"/>
    <p:sldId id="581" r:id="rId7"/>
    <p:sldId id="604" r:id="rId8"/>
    <p:sldId id="587" r:id="rId9"/>
    <p:sldId id="592" r:id="rId10"/>
    <p:sldId id="567" r:id="rId11"/>
    <p:sldId id="594" r:id="rId12"/>
    <p:sldId id="596" r:id="rId13"/>
    <p:sldId id="595" r:id="rId14"/>
    <p:sldId id="606" r:id="rId15"/>
    <p:sldId id="547" r:id="rId16"/>
    <p:sldId id="603" r:id="rId17"/>
    <p:sldId id="588" r:id="rId18"/>
    <p:sldId id="589" r:id="rId19"/>
    <p:sldId id="607" r:id="rId20"/>
    <p:sldId id="609" r:id="rId21"/>
    <p:sldId id="590" r:id="rId22"/>
    <p:sldId id="612" r:id="rId23"/>
    <p:sldId id="611" r:id="rId24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9999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973E4-FA40-4C97-991B-0328C5D2997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09E4825-2EB9-488B-BFAE-A530B9A1DA93}">
      <dgm:prSet phldrT="[Text]"/>
      <dgm:spPr/>
      <dgm:t>
        <a:bodyPr/>
        <a:lstStyle/>
        <a:p>
          <a:r>
            <a:rPr lang="el-GR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τι ΔΕΝ</a:t>
          </a:r>
          <a:r>
            <a:rPr lang="el-GR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l-GR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είναι </a:t>
          </a:r>
          <a:endParaRPr lang="el-GR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8213A-9ED6-486A-B864-86B99B4BA2A2}" type="parTrans" cxnId="{1C19E777-5579-4AEB-9B01-D004E81C3BDF}">
      <dgm:prSet/>
      <dgm:spPr/>
      <dgm:t>
        <a:bodyPr/>
        <a:lstStyle/>
        <a:p>
          <a:endParaRPr lang="el-GR"/>
        </a:p>
      </dgm:t>
    </dgm:pt>
    <dgm:pt modelId="{07B4B2B1-93F0-4F14-A951-7DA279B07628}" type="sibTrans" cxnId="{1C19E777-5579-4AEB-9B01-D004E81C3BDF}">
      <dgm:prSet/>
      <dgm:spPr/>
      <dgm:t>
        <a:bodyPr/>
        <a:lstStyle/>
        <a:p>
          <a:endParaRPr lang="el-GR"/>
        </a:p>
      </dgm:t>
    </dgm:pt>
    <dgm:pt modelId="{68DC6141-B6C2-4008-8D87-50139DB1BAAC}">
      <dgm:prSet phldrT="[Text]" custT="1"/>
      <dgm:spPr/>
      <dgm:t>
        <a:bodyPr/>
        <a:lstStyle/>
        <a:p>
          <a:r>
            <a:rPr lang="el-G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αποθετήριο</a:t>
          </a:r>
          <a:r>
            <a:rPr lang="el-GR" sz="13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διατριβών</a:t>
          </a:r>
          <a:endParaRPr lang="el-GR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D526E-A14D-4DBB-9384-C292F6F0738A}" type="parTrans" cxnId="{7A619C26-8D8D-4ABA-940C-E536DAC3EF06}">
      <dgm:prSet/>
      <dgm:spPr/>
      <dgm:t>
        <a:bodyPr/>
        <a:lstStyle/>
        <a:p>
          <a:endParaRPr lang="el-GR"/>
        </a:p>
      </dgm:t>
    </dgm:pt>
    <dgm:pt modelId="{2E09A26A-DEB6-4C7A-9E38-167EB8E69778}" type="sibTrans" cxnId="{7A619C26-8D8D-4ABA-940C-E536DAC3EF06}">
      <dgm:prSet/>
      <dgm:spPr/>
      <dgm:t>
        <a:bodyPr/>
        <a:lstStyle/>
        <a:p>
          <a:endParaRPr lang="el-GR"/>
        </a:p>
      </dgm:t>
    </dgm:pt>
    <dgm:pt modelId="{02C1D526-2422-4AC6-99E2-4A302016A3AA}">
      <dgm:prSet phldrT="[Text]" custT="1"/>
      <dgm:spPr/>
      <dgm:t>
        <a:bodyPr/>
        <a:lstStyle/>
        <a:p>
          <a:r>
            <a:rPr lang="el-GR" sz="6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είναι</a:t>
          </a:r>
          <a:endParaRPr lang="el-GR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2B539-EEB1-49A8-A219-7A5DC8EF6FCD}" type="parTrans" cxnId="{10494E45-11D1-4160-B2C7-49CE8D9D895C}">
      <dgm:prSet/>
      <dgm:spPr/>
      <dgm:t>
        <a:bodyPr/>
        <a:lstStyle/>
        <a:p>
          <a:endParaRPr lang="el-GR"/>
        </a:p>
      </dgm:t>
    </dgm:pt>
    <dgm:pt modelId="{A2553FB6-D7E8-4B95-A4C7-6225B84F24C8}" type="sibTrans" cxnId="{10494E45-11D1-4160-B2C7-49CE8D9D895C}">
      <dgm:prSet/>
      <dgm:spPr/>
      <dgm:t>
        <a:bodyPr/>
        <a:lstStyle/>
        <a:p>
          <a:endParaRPr lang="el-GR"/>
        </a:p>
      </dgm:t>
    </dgm:pt>
    <dgm:pt modelId="{333DDFB2-BB90-418F-93EF-3AC6D658B594}">
      <dgm:prSet phldrT="[Text]" custT="1"/>
      <dgm:spPr/>
      <dgm:t>
        <a:bodyPr/>
        <a:lstStyle/>
        <a:p>
          <a:r>
            <a:rPr lang="el-GR" sz="16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ψηφιακό γλωσσικό  υλικό</a:t>
          </a:r>
          <a:endParaRPr lang="el-GR" sz="1600" b="1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F9ADE-4794-4451-8DFD-D7449D4D7359}" type="parTrans" cxnId="{0159A94D-E489-4C77-A91E-64B36E763DF8}">
      <dgm:prSet/>
      <dgm:spPr/>
      <dgm:t>
        <a:bodyPr/>
        <a:lstStyle/>
        <a:p>
          <a:endParaRPr lang="el-GR"/>
        </a:p>
      </dgm:t>
    </dgm:pt>
    <dgm:pt modelId="{197A2AD3-2FE1-43AD-9A7B-8BF0FA70EF61}" type="sibTrans" cxnId="{0159A94D-E489-4C77-A91E-64B36E763DF8}">
      <dgm:prSet/>
      <dgm:spPr/>
      <dgm:t>
        <a:bodyPr/>
        <a:lstStyle/>
        <a:p>
          <a:endParaRPr lang="el-GR"/>
        </a:p>
      </dgm:t>
    </dgm:pt>
    <dgm:pt modelId="{3399295F-558D-4A07-94E6-20DDF4173B40}">
      <dgm:prSet custT="1"/>
      <dgm:spPr/>
      <dgm:t>
        <a:bodyPr/>
        <a:lstStyle/>
        <a:p>
          <a:r>
            <a:rPr lang="el-G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αποθετήριο λογοτεχνικών κειμένων </a:t>
          </a:r>
          <a:endParaRPr lang="el-G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5FE5A4-A62A-4132-9A19-47F33D62D35E}" type="parTrans" cxnId="{E1504ADB-DE39-49FE-A59E-76F1E1DEFDF0}">
      <dgm:prSet/>
      <dgm:spPr/>
      <dgm:t>
        <a:bodyPr/>
        <a:lstStyle/>
        <a:p>
          <a:endParaRPr lang="el-GR"/>
        </a:p>
      </dgm:t>
    </dgm:pt>
    <dgm:pt modelId="{D67A82ED-30B2-4DF5-87AC-206D77E9132D}" type="sibTrans" cxnId="{E1504ADB-DE39-49FE-A59E-76F1E1DEFDF0}">
      <dgm:prSet/>
      <dgm:spPr/>
      <dgm:t>
        <a:bodyPr/>
        <a:lstStyle/>
        <a:p>
          <a:endParaRPr lang="el-GR"/>
        </a:p>
      </dgm:t>
    </dgm:pt>
    <dgm:pt modelId="{064668AC-F794-4B7F-8240-04553300E115}">
      <dgm:prSet custT="1"/>
      <dgm:spPr/>
      <dgm:t>
        <a:bodyPr/>
        <a:lstStyle/>
        <a:p>
          <a:r>
            <a:rPr lang="el-G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αποθετήριο ενός συγκεκριμένου τομέα </a:t>
          </a:r>
        </a:p>
      </dgm:t>
    </dgm:pt>
    <dgm:pt modelId="{88059577-2781-4EEE-B5FF-1EBD9FE1EFAF}" type="parTrans" cxnId="{4265D578-AE7A-4CCD-97E0-693C52285BF7}">
      <dgm:prSet/>
      <dgm:spPr/>
      <dgm:t>
        <a:bodyPr/>
        <a:lstStyle/>
        <a:p>
          <a:endParaRPr lang="el-GR"/>
        </a:p>
      </dgm:t>
    </dgm:pt>
    <dgm:pt modelId="{3940B544-1AF1-4B33-986F-8F67936D75E2}" type="sibTrans" cxnId="{4265D578-AE7A-4CCD-97E0-693C52285BF7}">
      <dgm:prSet/>
      <dgm:spPr/>
      <dgm:t>
        <a:bodyPr/>
        <a:lstStyle/>
        <a:p>
          <a:endParaRPr lang="el-GR"/>
        </a:p>
      </dgm:t>
    </dgm:pt>
    <dgm:pt modelId="{DB2EA578-DFF0-48F3-9E26-7896966ECF82}">
      <dgm:prSet custT="1"/>
      <dgm:spPr/>
      <dgm:t>
        <a:bodyPr/>
        <a:lstStyle/>
        <a:p>
          <a:r>
            <a:rPr lang="el-GR" sz="1800" dirty="0" smtClean="0"/>
            <a:t>…….</a:t>
          </a:r>
          <a:endParaRPr lang="el-GR" sz="1300" dirty="0"/>
        </a:p>
      </dgm:t>
    </dgm:pt>
    <dgm:pt modelId="{E7603B77-316E-422C-81B4-E7BCC02F1F8F}" type="parTrans" cxnId="{AF71739D-8795-42CB-8DA2-E48B8FA1B4E9}">
      <dgm:prSet/>
      <dgm:spPr/>
      <dgm:t>
        <a:bodyPr/>
        <a:lstStyle/>
        <a:p>
          <a:endParaRPr lang="el-GR"/>
        </a:p>
      </dgm:t>
    </dgm:pt>
    <dgm:pt modelId="{61368A05-2844-466B-AE4C-B35CF609401B}" type="sibTrans" cxnId="{AF71739D-8795-42CB-8DA2-E48B8FA1B4E9}">
      <dgm:prSet/>
      <dgm:spPr/>
      <dgm:t>
        <a:bodyPr/>
        <a:lstStyle/>
        <a:p>
          <a:endParaRPr lang="el-GR"/>
        </a:p>
      </dgm:t>
    </dgm:pt>
    <dgm:pt modelId="{084FF205-6BCC-47A8-8E06-5CF6ECC4BC89}">
      <dgm:prSet phldrT="[Text]" custT="1"/>
      <dgm:spPr/>
      <dgm:t>
        <a:bodyPr/>
        <a:lstStyle/>
        <a:p>
          <a:r>
            <a:rPr lang="el-GR" sz="16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υποδομή που περιλαμβάνει </a:t>
          </a:r>
          <a:endParaRPr lang="el-GR" sz="1600" b="1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457C4-6F31-4347-B4DC-10B7F026E981}" type="sibTrans" cxnId="{EA8F1B17-9B9B-4B09-9BBD-0463355C1582}">
      <dgm:prSet/>
      <dgm:spPr/>
      <dgm:t>
        <a:bodyPr/>
        <a:lstStyle/>
        <a:p>
          <a:endParaRPr lang="el-GR"/>
        </a:p>
      </dgm:t>
    </dgm:pt>
    <dgm:pt modelId="{2FD8747F-C0D7-452C-8AC7-74FEECA0B3C1}" type="parTrans" cxnId="{EA8F1B17-9B9B-4B09-9BBD-0463355C1582}">
      <dgm:prSet/>
      <dgm:spPr/>
      <dgm:t>
        <a:bodyPr/>
        <a:lstStyle/>
        <a:p>
          <a:endParaRPr lang="el-GR"/>
        </a:p>
      </dgm:t>
    </dgm:pt>
    <dgm:pt modelId="{8B5580E1-6701-4EFD-B0C1-2BD848AFE40E}">
      <dgm:prSet phldrT="[Text]" custT="1"/>
      <dgm:spPr/>
      <dgm:t>
        <a:bodyPr/>
        <a:lstStyle/>
        <a:p>
          <a:r>
            <a:rPr lang="el-GR" sz="6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τι</a:t>
          </a:r>
          <a:endParaRPr lang="el-GR" sz="60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65D7A-A56A-46F8-BDC9-1AE1807D6E7C}" type="sibTrans" cxnId="{3FD76495-AAF3-4F78-89C6-D82BB56BAE25}">
      <dgm:prSet/>
      <dgm:spPr/>
      <dgm:t>
        <a:bodyPr/>
        <a:lstStyle/>
        <a:p>
          <a:endParaRPr lang="el-GR"/>
        </a:p>
      </dgm:t>
    </dgm:pt>
    <dgm:pt modelId="{F6DA2344-D0E7-4EF3-AA4A-3407B184C41D}" type="parTrans" cxnId="{3FD76495-AAF3-4F78-89C6-D82BB56BAE25}">
      <dgm:prSet/>
      <dgm:spPr/>
      <dgm:t>
        <a:bodyPr/>
        <a:lstStyle/>
        <a:p>
          <a:endParaRPr lang="el-GR"/>
        </a:p>
      </dgm:t>
    </dgm:pt>
    <dgm:pt modelId="{A6A05C44-3ECB-445F-BFE7-6D065810F78C}">
      <dgm:prSet custT="1"/>
      <dgm:spPr/>
      <dgm:t>
        <a:bodyPr/>
        <a:lstStyle/>
        <a:p>
          <a:r>
            <a:rPr lang="el-GR" sz="16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αποθετήρια φορέων</a:t>
          </a:r>
          <a:endParaRPr lang="el-GR" sz="16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5F688C-9622-4446-A517-DEDD4D2049C5}" type="parTrans" cxnId="{D369C0FA-9B50-4DAD-8753-CA10A74E6120}">
      <dgm:prSet/>
      <dgm:spPr/>
      <dgm:t>
        <a:bodyPr/>
        <a:lstStyle/>
        <a:p>
          <a:endParaRPr lang="el-GR"/>
        </a:p>
      </dgm:t>
    </dgm:pt>
    <dgm:pt modelId="{464E38BE-C398-44C1-8A87-D1AD9795F0C3}" type="sibTrans" cxnId="{D369C0FA-9B50-4DAD-8753-CA10A74E6120}">
      <dgm:prSet/>
      <dgm:spPr/>
      <dgm:t>
        <a:bodyPr/>
        <a:lstStyle/>
        <a:p>
          <a:endParaRPr lang="el-GR"/>
        </a:p>
      </dgm:t>
    </dgm:pt>
    <dgm:pt modelId="{66E8D1DD-DF8E-4BC4-9E51-5116CC6A29C2}">
      <dgm:prSet custT="1"/>
      <dgm:spPr/>
      <dgm:t>
        <a:bodyPr/>
        <a:lstStyle/>
        <a:p>
          <a:r>
            <a:rPr lang="el-GR" sz="16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κεντρικό συσσωρευτή</a:t>
          </a:r>
          <a:endParaRPr lang="el-GR" sz="16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CCA2F-F067-4DC2-A697-B0E2E464A01D}" type="parTrans" cxnId="{0BCDE909-DE45-427B-9EFF-2C36A4194786}">
      <dgm:prSet/>
      <dgm:spPr/>
      <dgm:t>
        <a:bodyPr/>
        <a:lstStyle/>
        <a:p>
          <a:endParaRPr lang="el-GR"/>
        </a:p>
      </dgm:t>
    </dgm:pt>
    <dgm:pt modelId="{95E2EC73-C193-41A4-88CE-3CC2E306F242}" type="sibTrans" cxnId="{0BCDE909-DE45-427B-9EFF-2C36A4194786}">
      <dgm:prSet/>
      <dgm:spPr/>
      <dgm:t>
        <a:bodyPr/>
        <a:lstStyle/>
        <a:p>
          <a:endParaRPr lang="el-GR"/>
        </a:p>
      </dgm:t>
    </dgm:pt>
    <dgm:pt modelId="{D89A152F-C65B-46A2-A179-386EF7B5C7E3}">
      <dgm:prSet custT="1"/>
      <dgm:spPr/>
      <dgm:t>
        <a:bodyPr/>
        <a:lstStyle/>
        <a:p>
          <a:r>
            <a:rPr lang="el-GR" sz="16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όπου κάθε φορέας-μέλος αποθέτει</a:t>
          </a:r>
          <a:endParaRPr lang="el-GR" sz="1600" b="1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2D7F5-6C83-4B56-8D91-BCDC6C32E547}" type="parTrans" cxnId="{6B09F389-12EF-4C4B-AC5D-3D3A3C9E29A0}">
      <dgm:prSet/>
      <dgm:spPr/>
      <dgm:t>
        <a:bodyPr/>
        <a:lstStyle/>
        <a:p>
          <a:endParaRPr lang="el-GR"/>
        </a:p>
      </dgm:t>
    </dgm:pt>
    <dgm:pt modelId="{AF4C77AE-4AC2-445E-809F-17B9BE57B3B0}" type="sibTrans" cxnId="{6B09F389-12EF-4C4B-AC5D-3D3A3C9E29A0}">
      <dgm:prSet/>
      <dgm:spPr/>
      <dgm:t>
        <a:bodyPr/>
        <a:lstStyle/>
        <a:p>
          <a:endParaRPr lang="el-GR"/>
        </a:p>
      </dgm:t>
    </dgm:pt>
    <dgm:pt modelId="{9BAE9DF3-7044-47FE-BF49-F5D0A88990F1}">
      <dgm:prSet custT="1"/>
      <dgm:spPr/>
      <dgm:t>
        <a:bodyPr/>
        <a:lstStyle/>
        <a:p>
          <a:r>
            <a:rPr lang="el-GR" sz="16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εργαλεία/υπηρεσίες  επεξεργασίας  γλώσσας</a:t>
          </a:r>
        </a:p>
      </dgm:t>
    </dgm:pt>
    <dgm:pt modelId="{1E1FF19F-7848-4883-9EE0-FF548EDA1349}" type="parTrans" cxnId="{B19E4296-ED4C-4238-881D-A9F299445F79}">
      <dgm:prSet/>
      <dgm:spPr/>
      <dgm:t>
        <a:bodyPr/>
        <a:lstStyle/>
        <a:p>
          <a:endParaRPr lang="el-GR"/>
        </a:p>
      </dgm:t>
    </dgm:pt>
    <dgm:pt modelId="{2D211D73-60AD-4911-BA6F-5257634D1CEC}" type="sibTrans" cxnId="{B19E4296-ED4C-4238-881D-A9F299445F79}">
      <dgm:prSet/>
      <dgm:spPr/>
      <dgm:t>
        <a:bodyPr/>
        <a:lstStyle/>
        <a:p>
          <a:endParaRPr lang="el-GR"/>
        </a:p>
      </dgm:t>
    </dgm:pt>
    <dgm:pt modelId="{4B501A8F-6A09-40A6-BDD7-A7264F48FF08}">
      <dgm:prSet custT="1"/>
      <dgm:spPr/>
      <dgm:t>
        <a:bodyPr/>
        <a:lstStyle/>
        <a:p>
          <a:r>
            <a:rPr lang="el-GR" sz="1600" b="1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που συγκεντρώνει όλα τα μεταδεδομένα και όπου τρέχουν οι υπηρεσίες</a:t>
          </a:r>
          <a:endParaRPr lang="el-GR" sz="1600" b="1" i="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E4A38-3EF4-4EC5-938E-AD2CBB2DD1CB}" type="parTrans" cxnId="{20C3354C-7A15-436E-A884-6C8FFF5FE091}">
      <dgm:prSet/>
      <dgm:spPr/>
      <dgm:t>
        <a:bodyPr/>
        <a:lstStyle/>
        <a:p>
          <a:endParaRPr lang="el-GR"/>
        </a:p>
      </dgm:t>
    </dgm:pt>
    <dgm:pt modelId="{A2D40D92-D7B2-4EAD-8542-4BA701F927AB}" type="sibTrans" cxnId="{20C3354C-7A15-436E-A884-6C8FFF5FE091}">
      <dgm:prSet/>
      <dgm:spPr/>
      <dgm:t>
        <a:bodyPr/>
        <a:lstStyle/>
        <a:p>
          <a:endParaRPr lang="el-GR"/>
        </a:p>
      </dgm:t>
    </dgm:pt>
    <dgm:pt modelId="{2D7880FD-1CC3-4715-A8A2-425BB39A6C84}" type="pres">
      <dgm:prSet presAssocID="{757973E4-FA40-4C97-991B-0328C5D299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FAEF49A-7631-4C87-B47E-402F0D80AA11}" type="pres">
      <dgm:prSet presAssocID="{509E4825-2EB9-488B-BFAE-A530B9A1DA93}" presName="compNode" presStyleCnt="0"/>
      <dgm:spPr/>
    </dgm:pt>
    <dgm:pt modelId="{55449613-9D8B-481D-A818-0C973B187DB5}" type="pres">
      <dgm:prSet presAssocID="{509E4825-2EB9-488B-BFAE-A530B9A1DA93}" presName="aNode" presStyleLbl="bgShp" presStyleIdx="0" presStyleCnt="3"/>
      <dgm:spPr/>
      <dgm:t>
        <a:bodyPr/>
        <a:lstStyle/>
        <a:p>
          <a:endParaRPr lang="el-GR"/>
        </a:p>
      </dgm:t>
    </dgm:pt>
    <dgm:pt modelId="{ECEEEBE9-9E5A-4251-8017-1C32864A3620}" type="pres">
      <dgm:prSet presAssocID="{509E4825-2EB9-488B-BFAE-A530B9A1DA93}" presName="textNode" presStyleLbl="bgShp" presStyleIdx="0" presStyleCnt="3"/>
      <dgm:spPr/>
      <dgm:t>
        <a:bodyPr/>
        <a:lstStyle/>
        <a:p>
          <a:endParaRPr lang="el-GR"/>
        </a:p>
      </dgm:t>
    </dgm:pt>
    <dgm:pt modelId="{C671D230-37BA-41B9-8477-3D751C4A6FD3}" type="pres">
      <dgm:prSet presAssocID="{509E4825-2EB9-488B-BFAE-A530B9A1DA93}" presName="compChildNode" presStyleCnt="0"/>
      <dgm:spPr/>
    </dgm:pt>
    <dgm:pt modelId="{6CBC331F-1142-4A8C-9976-D1B8B3627A52}" type="pres">
      <dgm:prSet presAssocID="{509E4825-2EB9-488B-BFAE-A530B9A1DA93}" presName="theInnerList" presStyleCnt="0"/>
      <dgm:spPr/>
    </dgm:pt>
    <dgm:pt modelId="{AFEBBA38-A3FA-469D-9EB3-410201D4E5D9}" type="pres">
      <dgm:prSet presAssocID="{68DC6141-B6C2-4008-8D87-50139DB1BAAC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F5F136-4699-41A4-B3A7-3E31AEEB0F04}" type="pres">
      <dgm:prSet presAssocID="{68DC6141-B6C2-4008-8D87-50139DB1BAAC}" presName="aSpace2" presStyleCnt="0"/>
      <dgm:spPr/>
    </dgm:pt>
    <dgm:pt modelId="{85103689-9289-41BD-8513-3C419DF7F8A4}" type="pres">
      <dgm:prSet presAssocID="{064668AC-F794-4B7F-8240-04553300E115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61618A-C4FE-44A4-A4FE-BCA15149B636}" type="pres">
      <dgm:prSet presAssocID="{064668AC-F794-4B7F-8240-04553300E115}" presName="aSpace2" presStyleCnt="0"/>
      <dgm:spPr/>
    </dgm:pt>
    <dgm:pt modelId="{EAD537BF-3820-45F8-82AB-5E8EAF78C01E}" type="pres">
      <dgm:prSet presAssocID="{3399295F-558D-4A07-94E6-20DDF4173B40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8AF360-F317-4F57-ABB0-5C13B517C193}" type="pres">
      <dgm:prSet presAssocID="{3399295F-558D-4A07-94E6-20DDF4173B40}" presName="aSpace2" presStyleCnt="0"/>
      <dgm:spPr/>
    </dgm:pt>
    <dgm:pt modelId="{FD1572CE-515A-4E75-81B7-AFBEE4080E23}" type="pres">
      <dgm:prSet presAssocID="{DB2EA578-DFF0-48F3-9E26-7896966ECF82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1BECF5-3475-40D9-A351-AA3C674ED6E2}" type="pres">
      <dgm:prSet presAssocID="{509E4825-2EB9-488B-BFAE-A530B9A1DA93}" presName="aSpace" presStyleCnt="0"/>
      <dgm:spPr/>
    </dgm:pt>
    <dgm:pt modelId="{2962D040-A72B-4E96-BD41-037596FB72BD}" type="pres">
      <dgm:prSet presAssocID="{8B5580E1-6701-4EFD-B0C1-2BD848AFE40E}" presName="compNode" presStyleCnt="0"/>
      <dgm:spPr/>
    </dgm:pt>
    <dgm:pt modelId="{28FA45AB-2501-49F6-958E-10A59AE033DA}" type="pres">
      <dgm:prSet presAssocID="{8B5580E1-6701-4EFD-B0C1-2BD848AFE40E}" presName="aNode" presStyleLbl="bgShp" presStyleIdx="1" presStyleCnt="3"/>
      <dgm:spPr/>
      <dgm:t>
        <a:bodyPr/>
        <a:lstStyle/>
        <a:p>
          <a:endParaRPr lang="el-GR"/>
        </a:p>
      </dgm:t>
    </dgm:pt>
    <dgm:pt modelId="{1B1B3A8A-0DDD-47EB-A2B4-B8FF5232DAAF}" type="pres">
      <dgm:prSet presAssocID="{8B5580E1-6701-4EFD-B0C1-2BD848AFE40E}" presName="textNode" presStyleLbl="bgShp" presStyleIdx="1" presStyleCnt="3"/>
      <dgm:spPr/>
      <dgm:t>
        <a:bodyPr/>
        <a:lstStyle/>
        <a:p>
          <a:endParaRPr lang="el-GR"/>
        </a:p>
      </dgm:t>
    </dgm:pt>
    <dgm:pt modelId="{D993645B-882F-4954-B8E4-F657B86CD3EC}" type="pres">
      <dgm:prSet presAssocID="{8B5580E1-6701-4EFD-B0C1-2BD848AFE40E}" presName="compChildNode" presStyleCnt="0"/>
      <dgm:spPr/>
    </dgm:pt>
    <dgm:pt modelId="{6898658A-C830-4FD4-95DA-A51DC03F46A9}" type="pres">
      <dgm:prSet presAssocID="{8B5580E1-6701-4EFD-B0C1-2BD848AFE40E}" presName="theInnerList" presStyleCnt="0"/>
      <dgm:spPr/>
    </dgm:pt>
    <dgm:pt modelId="{DE59586F-7D63-4A76-B552-51B9C4C29B09}" type="pres">
      <dgm:prSet presAssocID="{084FF205-6BCC-47A8-8E06-5CF6ECC4BC89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7903B5-0403-46CB-B07C-2D3444A3A565}" type="pres">
      <dgm:prSet presAssocID="{084FF205-6BCC-47A8-8E06-5CF6ECC4BC89}" presName="aSpace2" presStyleCnt="0"/>
      <dgm:spPr/>
    </dgm:pt>
    <dgm:pt modelId="{07FDD1F6-E39C-46DF-92DE-609276512DA6}" type="pres">
      <dgm:prSet presAssocID="{A6A05C44-3ECB-445F-BFE7-6D065810F78C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E55767-3A7A-4CC4-81D9-A7CA58BBDF0D}" type="pres">
      <dgm:prSet presAssocID="{A6A05C44-3ECB-445F-BFE7-6D065810F78C}" presName="aSpace2" presStyleCnt="0"/>
      <dgm:spPr/>
    </dgm:pt>
    <dgm:pt modelId="{51F2459E-AF1F-495C-919F-96DA11365662}" type="pres">
      <dgm:prSet presAssocID="{66E8D1DD-DF8E-4BC4-9E51-5116CC6A29C2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B50160-3734-4CFB-9E0D-BF03564A6B6B}" type="pres">
      <dgm:prSet presAssocID="{8B5580E1-6701-4EFD-B0C1-2BD848AFE40E}" presName="aSpace" presStyleCnt="0"/>
      <dgm:spPr/>
    </dgm:pt>
    <dgm:pt modelId="{C6C8B716-B3EF-4913-9A88-371C0606833F}" type="pres">
      <dgm:prSet presAssocID="{02C1D526-2422-4AC6-99E2-4A302016A3AA}" presName="compNode" presStyleCnt="0"/>
      <dgm:spPr/>
    </dgm:pt>
    <dgm:pt modelId="{6A641A02-07F4-4953-BD8F-A26D63C5B69C}" type="pres">
      <dgm:prSet presAssocID="{02C1D526-2422-4AC6-99E2-4A302016A3AA}" presName="aNode" presStyleLbl="bgShp" presStyleIdx="2" presStyleCnt="3"/>
      <dgm:spPr/>
      <dgm:t>
        <a:bodyPr/>
        <a:lstStyle/>
        <a:p>
          <a:endParaRPr lang="el-GR"/>
        </a:p>
      </dgm:t>
    </dgm:pt>
    <dgm:pt modelId="{EBD4885D-AC80-4589-B70F-7EF0B4138BC0}" type="pres">
      <dgm:prSet presAssocID="{02C1D526-2422-4AC6-99E2-4A302016A3AA}" presName="textNode" presStyleLbl="bgShp" presStyleIdx="2" presStyleCnt="3"/>
      <dgm:spPr/>
      <dgm:t>
        <a:bodyPr/>
        <a:lstStyle/>
        <a:p>
          <a:endParaRPr lang="el-GR"/>
        </a:p>
      </dgm:t>
    </dgm:pt>
    <dgm:pt modelId="{DCE68A4A-668E-4D2E-BD46-2AE40FB2FB72}" type="pres">
      <dgm:prSet presAssocID="{02C1D526-2422-4AC6-99E2-4A302016A3AA}" presName="compChildNode" presStyleCnt="0"/>
      <dgm:spPr/>
    </dgm:pt>
    <dgm:pt modelId="{3BAA293B-B4CF-45A0-9E15-A35E970A3FE7}" type="pres">
      <dgm:prSet presAssocID="{02C1D526-2422-4AC6-99E2-4A302016A3AA}" presName="theInnerList" presStyleCnt="0"/>
      <dgm:spPr/>
    </dgm:pt>
    <dgm:pt modelId="{1397E26A-4B59-460C-A5D1-BF4433E52289}" type="pres">
      <dgm:prSet presAssocID="{D89A152F-C65B-46A2-A179-386EF7B5C7E3}" presName="childNode" presStyleLbl="node1" presStyleIdx="7" presStyleCnt="11" custScaleX="110775" custLinFactNeighborX="-218" custLinFactNeighborY="-537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014BED-74EE-43AD-8998-BAA69F178F0F}" type="pres">
      <dgm:prSet presAssocID="{D89A152F-C65B-46A2-A179-386EF7B5C7E3}" presName="aSpace2" presStyleCnt="0"/>
      <dgm:spPr/>
    </dgm:pt>
    <dgm:pt modelId="{6C23C704-3BD1-4BB7-9642-1FCBE2A5E8B6}" type="pres">
      <dgm:prSet presAssocID="{333DDFB2-BB90-418F-93EF-3AC6D658B594}" presName="childNode" presStyleLbl="node1" presStyleIdx="8" presStyleCnt="11" custScaleX="110775" custLinFactNeighborX="-218" custLinFactNeighborY="-179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9BA35C-26C6-46C9-8A40-6E204BE02A6D}" type="pres">
      <dgm:prSet presAssocID="{333DDFB2-BB90-418F-93EF-3AC6D658B594}" presName="aSpace2" presStyleCnt="0"/>
      <dgm:spPr/>
    </dgm:pt>
    <dgm:pt modelId="{D5DEDA90-68BB-41AC-9106-287FEED9A66F}" type="pres">
      <dgm:prSet presAssocID="{9BAE9DF3-7044-47FE-BF49-F5D0A88990F1}" presName="childNode" presStyleLbl="node1" presStyleIdx="9" presStyleCnt="11" custScaleX="1107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C7F017-1D7E-4CB0-9605-9CFD4F536A2E}" type="pres">
      <dgm:prSet presAssocID="{9BAE9DF3-7044-47FE-BF49-F5D0A88990F1}" presName="aSpace2" presStyleCnt="0"/>
      <dgm:spPr/>
    </dgm:pt>
    <dgm:pt modelId="{769F80FA-D6AE-482C-8CC5-D5B75504DF3B}" type="pres">
      <dgm:prSet presAssocID="{4B501A8F-6A09-40A6-BDD7-A7264F48FF08}" presName="childNode" presStyleLbl="node1" presStyleIdx="10" presStyleCnt="11" custScaleX="110775" custScaleY="1733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56E46C8-1DB3-42BB-A103-7E77589DD1F1}" type="presOf" srcId="{509E4825-2EB9-488B-BFAE-A530B9A1DA93}" destId="{55449613-9D8B-481D-A818-0C973B187DB5}" srcOrd="0" destOrd="0" presId="urn:microsoft.com/office/officeart/2005/8/layout/lProcess2"/>
    <dgm:cxn modelId="{0159A94D-E489-4C77-A91E-64B36E763DF8}" srcId="{02C1D526-2422-4AC6-99E2-4A302016A3AA}" destId="{333DDFB2-BB90-418F-93EF-3AC6D658B594}" srcOrd="1" destOrd="0" parTransId="{727F9ADE-4794-4451-8DFD-D7449D4D7359}" sibTransId="{197A2AD3-2FE1-43AD-9A7B-8BF0FA70EF61}"/>
    <dgm:cxn modelId="{E1504ADB-DE39-49FE-A59E-76F1E1DEFDF0}" srcId="{509E4825-2EB9-488B-BFAE-A530B9A1DA93}" destId="{3399295F-558D-4A07-94E6-20DDF4173B40}" srcOrd="2" destOrd="0" parTransId="{3D5FE5A4-A62A-4132-9A19-47F33D62D35E}" sibTransId="{D67A82ED-30B2-4DF5-87AC-206D77E9132D}"/>
    <dgm:cxn modelId="{CC6CD805-1E81-4FDF-A472-98FE163B43EE}" type="presOf" srcId="{D89A152F-C65B-46A2-A179-386EF7B5C7E3}" destId="{1397E26A-4B59-460C-A5D1-BF4433E52289}" srcOrd="0" destOrd="0" presId="urn:microsoft.com/office/officeart/2005/8/layout/lProcess2"/>
    <dgm:cxn modelId="{2ABF6998-DA7C-415E-B9D0-014DD9236321}" type="presOf" srcId="{757973E4-FA40-4C97-991B-0328C5D2997D}" destId="{2D7880FD-1CC3-4715-A8A2-425BB39A6C84}" srcOrd="0" destOrd="0" presId="urn:microsoft.com/office/officeart/2005/8/layout/lProcess2"/>
    <dgm:cxn modelId="{D52F83C8-7B6C-4F30-9072-006EBBC9A2F7}" type="presOf" srcId="{8B5580E1-6701-4EFD-B0C1-2BD848AFE40E}" destId="{1B1B3A8A-0DDD-47EB-A2B4-B8FF5232DAAF}" srcOrd="1" destOrd="0" presId="urn:microsoft.com/office/officeart/2005/8/layout/lProcess2"/>
    <dgm:cxn modelId="{3FD76495-AAF3-4F78-89C6-D82BB56BAE25}" srcId="{757973E4-FA40-4C97-991B-0328C5D2997D}" destId="{8B5580E1-6701-4EFD-B0C1-2BD848AFE40E}" srcOrd="1" destOrd="0" parTransId="{F6DA2344-D0E7-4EF3-AA4A-3407B184C41D}" sibTransId="{4D765D7A-A56A-46F8-BDC9-1AE1807D6E7C}"/>
    <dgm:cxn modelId="{98B9819B-A0E9-4D61-9506-DF76125541FD}" type="presOf" srcId="{084FF205-6BCC-47A8-8E06-5CF6ECC4BC89}" destId="{DE59586F-7D63-4A76-B552-51B9C4C29B09}" srcOrd="0" destOrd="0" presId="urn:microsoft.com/office/officeart/2005/8/layout/lProcess2"/>
    <dgm:cxn modelId="{B19E4296-ED4C-4238-881D-A9F299445F79}" srcId="{02C1D526-2422-4AC6-99E2-4A302016A3AA}" destId="{9BAE9DF3-7044-47FE-BF49-F5D0A88990F1}" srcOrd="2" destOrd="0" parTransId="{1E1FF19F-7848-4883-9EE0-FF548EDA1349}" sibTransId="{2D211D73-60AD-4911-BA6F-5257634D1CEC}"/>
    <dgm:cxn modelId="{10494E45-11D1-4160-B2C7-49CE8D9D895C}" srcId="{757973E4-FA40-4C97-991B-0328C5D2997D}" destId="{02C1D526-2422-4AC6-99E2-4A302016A3AA}" srcOrd="2" destOrd="0" parTransId="{12B2B539-EEB1-49A8-A219-7A5DC8EF6FCD}" sibTransId="{A2553FB6-D7E8-4B95-A4C7-6225B84F24C8}"/>
    <dgm:cxn modelId="{057F6081-731B-4817-8E11-8F151E7A2778}" type="presOf" srcId="{66E8D1DD-DF8E-4BC4-9E51-5116CC6A29C2}" destId="{51F2459E-AF1F-495C-919F-96DA11365662}" srcOrd="0" destOrd="0" presId="urn:microsoft.com/office/officeart/2005/8/layout/lProcess2"/>
    <dgm:cxn modelId="{E58A620D-DC69-42BC-BC7E-571FE817F7EA}" type="presOf" srcId="{064668AC-F794-4B7F-8240-04553300E115}" destId="{85103689-9289-41BD-8513-3C419DF7F8A4}" srcOrd="0" destOrd="0" presId="urn:microsoft.com/office/officeart/2005/8/layout/lProcess2"/>
    <dgm:cxn modelId="{C5A3B2CC-4A51-4B17-9C8D-AA17C99E1EDF}" type="presOf" srcId="{02C1D526-2422-4AC6-99E2-4A302016A3AA}" destId="{6A641A02-07F4-4953-BD8F-A26D63C5B69C}" srcOrd="0" destOrd="0" presId="urn:microsoft.com/office/officeart/2005/8/layout/lProcess2"/>
    <dgm:cxn modelId="{1C19E777-5579-4AEB-9B01-D004E81C3BDF}" srcId="{757973E4-FA40-4C97-991B-0328C5D2997D}" destId="{509E4825-2EB9-488B-BFAE-A530B9A1DA93}" srcOrd="0" destOrd="0" parTransId="{45F8213A-9ED6-486A-B864-86B99B4BA2A2}" sibTransId="{07B4B2B1-93F0-4F14-A951-7DA279B07628}"/>
    <dgm:cxn modelId="{64A29D87-A09D-4545-B2FC-2FCDF3FA3F60}" type="presOf" srcId="{68DC6141-B6C2-4008-8D87-50139DB1BAAC}" destId="{AFEBBA38-A3FA-469D-9EB3-410201D4E5D9}" srcOrd="0" destOrd="0" presId="urn:microsoft.com/office/officeart/2005/8/layout/lProcess2"/>
    <dgm:cxn modelId="{CEDCB20B-9DBE-4333-8D99-84C84691780E}" type="presOf" srcId="{02C1D526-2422-4AC6-99E2-4A302016A3AA}" destId="{EBD4885D-AC80-4589-B70F-7EF0B4138BC0}" srcOrd="1" destOrd="0" presId="urn:microsoft.com/office/officeart/2005/8/layout/lProcess2"/>
    <dgm:cxn modelId="{20C3354C-7A15-436E-A884-6C8FFF5FE091}" srcId="{02C1D526-2422-4AC6-99E2-4A302016A3AA}" destId="{4B501A8F-6A09-40A6-BDD7-A7264F48FF08}" srcOrd="3" destOrd="0" parTransId="{704E4A38-3EF4-4EC5-938E-AD2CBB2DD1CB}" sibTransId="{A2D40D92-D7B2-4EAD-8542-4BA701F927AB}"/>
    <dgm:cxn modelId="{2DC8CAD5-7CFB-4CD7-A8E1-2C8DDF54C9C5}" type="presOf" srcId="{3399295F-558D-4A07-94E6-20DDF4173B40}" destId="{EAD537BF-3820-45F8-82AB-5E8EAF78C01E}" srcOrd="0" destOrd="0" presId="urn:microsoft.com/office/officeart/2005/8/layout/lProcess2"/>
    <dgm:cxn modelId="{593677B2-F98D-4E66-B4B8-DE6F5FE9A583}" type="presOf" srcId="{8B5580E1-6701-4EFD-B0C1-2BD848AFE40E}" destId="{28FA45AB-2501-49F6-958E-10A59AE033DA}" srcOrd="0" destOrd="0" presId="urn:microsoft.com/office/officeart/2005/8/layout/lProcess2"/>
    <dgm:cxn modelId="{597AD95B-785C-4FC4-A667-7936780C9725}" type="presOf" srcId="{A6A05C44-3ECB-445F-BFE7-6D065810F78C}" destId="{07FDD1F6-E39C-46DF-92DE-609276512DA6}" srcOrd="0" destOrd="0" presId="urn:microsoft.com/office/officeart/2005/8/layout/lProcess2"/>
    <dgm:cxn modelId="{AF71739D-8795-42CB-8DA2-E48B8FA1B4E9}" srcId="{509E4825-2EB9-488B-BFAE-A530B9A1DA93}" destId="{DB2EA578-DFF0-48F3-9E26-7896966ECF82}" srcOrd="3" destOrd="0" parTransId="{E7603B77-316E-422C-81B4-E7BCC02F1F8F}" sibTransId="{61368A05-2844-466B-AE4C-B35CF609401B}"/>
    <dgm:cxn modelId="{B95DF6B6-94FE-441C-AFFF-2A695B9EEDFB}" type="presOf" srcId="{4B501A8F-6A09-40A6-BDD7-A7264F48FF08}" destId="{769F80FA-D6AE-482C-8CC5-D5B75504DF3B}" srcOrd="0" destOrd="0" presId="urn:microsoft.com/office/officeart/2005/8/layout/lProcess2"/>
    <dgm:cxn modelId="{D369C0FA-9B50-4DAD-8753-CA10A74E6120}" srcId="{8B5580E1-6701-4EFD-B0C1-2BD848AFE40E}" destId="{A6A05C44-3ECB-445F-BFE7-6D065810F78C}" srcOrd="1" destOrd="0" parTransId="{1D5F688C-9622-4446-A517-DEDD4D2049C5}" sibTransId="{464E38BE-C398-44C1-8A87-D1AD9795F0C3}"/>
    <dgm:cxn modelId="{116DCE64-45ED-47DD-AC63-C216B8BED19F}" type="presOf" srcId="{333DDFB2-BB90-418F-93EF-3AC6D658B594}" destId="{6C23C704-3BD1-4BB7-9642-1FCBE2A5E8B6}" srcOrd="0" destOrd="0" presId="urn:microsoft.com/office/officeart/2005/8/layout/lProcess2"/>
    <dgm:cxn modelId="{7A619C26-8D8D-4ABA-940C-E536DAC3EF06}" srcId="{509E4825-2EB9-488B-BFAE-A530B9A1DA93}" destId="{68DC6141-B6C2-4008-8D87-50139DB1BAAC}" srcOrd="0" destOrd="0" parTransId="{215D526E-A14D-4DBB-9384-C292F6F0738A}" sibTransId="{2E09A26A-DEB6-4C7A-9E38-167EB8E69778}"/>
    <dgm:cxn modelId="{4265D578-AE7A-4CCD-97E0-693C52285BF7}" srcId="{509E4825-2EB9-488B-BFAE-A530B9A1DA93}" destId="{064668AC-F794-4B7F-8240-04553300E115}" srcOrd="1" destOrd="0" parTransId="{88059577-2781-4EEE-B5FF-1EBD9FE1EFAF}" sibTransId="{3940B544-1AF1-4B33-986F-8F67936D75E2}"/>
    <dgm:cxn modelId="{8F051D5B-782A-454C-A6E4-69DCDAB7FE80}" type="presOf" srcId="{509E4825-2EB9-488B-BFAE-A530B9A1DA93}" destId="{ECEEEBE9-9E5A-4251-8017-1C32864A3620}" srcOrd="1" destOrd="0" presId="urn:microsoft.com/office/officeart/2005/8/layout/lProcess2"/>
    <dgm:cxn modelId="{EA8F1B17-9B9B-4B09-9BBD-0463355C1582}" srcId="{8B5580E1-6701-4EFD-B0C1-2BD848AFE40E}" destId="{084FF205-6BCC-47A8-8E06-5CF6ECC4BC89}" srcOrd="0" destOrd="0" parTransId="{2FD8747F-C0D7-452C-8AC7-74FEECA0B3C1}" sibTransId="{437457C4-6F31-4347-B4DC-10B7F026E981}"/>
    <dgm:cxn modelId="{0BCDE909-DE45-427B-9EFF-2C36A4194786}" srcId="{8B5580E1-6701-4EFD-B0C1-2BD848AFE40E}" destId="{66E8D1DD-DF8E-4BC4-9E51-5116CC6A29C2}" srcOrd="2" destOrd="0" parTransId="{68DCCA2F-F067-4DC2-A697-B0E2E464A01D}" sibTransId="{95E2EC73-C193-41A4-88CE-3CC2E306F242}"/>
    <dgm:cxn modelId="{6B09F389-12EF-4C4B-AC5D-3D3A3C9E29A0}" srcId="{02C1D526-2422-4AC6-99E2-4A302016A3AA}" destId="{D89A152F-C65B-46A2-A179-386EF7B5C7E3}" srcOrd="0" destOrd="0" parTransId="{5622D7F5-6C83-4B56-8D91-BCDC6C32E547}" sibTransId="{AF4C77AE-4AC2-445E-809F-17B9BE57B3B0}"/>
    <dgm:cxn modelId="{C6162112-6BBB-4092-9DF5-BD760AFFA679}" type="presOf" srcId="{9BAE9DF3-7044-47FE-BF49-F5D0A88990F1}" destId="{D5DEDA90-68BB-41AC-9106-287FEED9A66F}" srcOrd="0" destOrd="0" presId="urn:microsoft.com/office/officeart/2005/8/layout/lProcess2"/>
    <dgm:cxn modelId="{4EBC61F9-396D-4B21-AB7E-D388F8E8C9DB}" type="presOf" srcId="{DB2EA578-DFF0-48F3-9E26-7896966ECF82}" destId="{FD1572CE-515A-4E75-81B7-AFBEE4080E23}" srcOrd="0" destOrd="0" presId="urn:microsoft.com/office/officeart/2005/8/layout/lProcess2"/>
    <dgm:cxn modelId="{38303C6F-8278-44B8-9DA8-15E367125587}" type="presParOf" srcId="{2D7880FD-1CC3-4715-A8A2-425BB39A6C84}" destId="{FFAEF49A-7631-4C87-B47E-402F0D80AA11}" srcOrd="0" destOrd="0" presId="urn:microsoft.com/office/officeart/2005/8/layout/lProcess2"/>
    <dgm:cxn modelId="{BE45D9ED-17D9-4001-8F2E-27ED662B80DD}" type="presParOf" srcId="{FFAEF49A-7631-4C87-B47E-402F0D80AA11}" destId="{55449613-9D8B-481D-A818-0C973B187DB5}" srcOrd="0" destOrd="0" presId="urn:microsoft.com/office/officeart/2005/8/layout/lProcess2"/>
    <dgm:cxn modelId="{6B7B83B2-1807-4D3A-9F9B-017E882CF348}" type="presParOf" srcId="{FFAEF49A-7631-4C87-B47E-402F0D80AA11}" destId="{ECEEEBE9-9E5A-4251-8017-1C32864A3620}" srcOrd="1" destOrd="0" presId="urn:microsoft.com/office/officeart/2005/8/layout/lProcess2"/>
    <dgm:cxn modelId="{566B5BA0-497F-4805-806D-FEE434C574EF}" type="presParOf" srcId="{FFAEF49A-7631-4C87-B47E-402F0D80AA11}" destId="{C671D230-37BA-41B9-8477-3D751C4A6FD3}" srcOrd="2" destOrd="0" presId="urn:microsoft.com/office/officeart/2005/8/layout/lProcess2"/>
    <dgm:cxn modelId="{5A8F7C5B-A238-4201-9079-B3B9B6DB34D0}" type="presParOf" srcId="{C671D230-37BA-41B9-8477-3D751C4A6FD3}" destId="{6CBC331F-1142-4A8C-9976-D1B8B3627A52}" srcOrd="0" destOrd="0" presId="urn:microsoft.com/office/officeart/2005/8/layout/lProcess2"/>
    <dgm:cxn modelId="{8F529335-481F-4E40-BCE6-C039FED91CDF}" type="presParOf" srcId="{6CBC331F-1142-4A8C-9976-D1B8B3627A52}" destId="{AFEBBA38-A3FA-469D-9EB3-410201D4E5D9}" srcOrd="0" destOrd="0" presId="urn:microsoft.com/office/officeart/2005/8/layout/lProcess2"/>
    <dgm:cxn modelId="{48F0B160-42C3-4CC1-BA11-30C28BE8DD65}" type="presParOf" srcId="{6CBC331F-1142-4A8C-9976-D1B8B3627A52}" destId="{A5F5F136-4699-41A4-B3A7-3E31AEEB0F04}" srcOrd="1" destOrd="0" presId="urn:microsoft.com/office/officeart/2005/8/layout/lProcess2"/>
    <dgm:cxn modelId="{818E67F3-31DE-4518-9D4F-59E1FD92630C}" type="presParOf" srcId="{6CBC331F-1142-4A8C-9976-D1B8B3627A52}" destId="{85103689-9289-41BD-8513-3C419DF7F8A4}" srcOrd="2" destOrd="0" presId="urn:microsoft.com/office/officeart/2005/8/layout/lProcess2"/>
    <dgm:cxn modelId="{2B8CED18-1DF7-480C-9019-E748A96512F2}" type="presParOf" srcId="{6CBC331F-1142-4A8C-9976-D1B8B3627A52}" destId="{4C61618A-C4FE-44A4-A4FE-BCA15149B636}" srcOrd="3" destOrd="0" presId="urn:microsoft.com/office/officeart/2005/8/layout/lProcess2"/>
    <dgm:cxn modelId="{0D27BDF6-094B-4F15-A828-0BF397D2A0C5}" type="presParOf" srcId="{6CBC331F-1142-4A8C-9976-D1B8B3627A52}" destId="{EAD537BF-3820-45F8-82AB-5E8EAF78C01E}" srcOrd="4" destOrd="0" presId="urn:microsoft.com/office/officeart/2005/8/layout/lProcess2"/>
    <dgm:cxn modelId="{2B126289-CFBC-4138-96C1-E3A0D4BE32BE}" type="presParOf" srcId="{6CBC331F-1142-4A8C-9976-D1B8B3627A52}" destId="{648AF360-F317-4F57-ABB0-5C13B517C193}" srcOrd="5" destOrd="0" presId="urn:microsoft.com/office/officeart/2005/8/layout/lProcess2"/>
    <dgm:cxn modelId="{8A975104-8C82-4443-BA6F-F9D1BD6E0CFE}" type="presParOf" srcId="{6CBC331F-1142-4A8C-9976-D1B8B3627A52}" destId="{FD1572CE-515A-4E75-81B7-AFBEE4080E23}" srcOrd="6" destOrd="0" presId="urn:microsoft.com/office/officeart/2005/8/layout/lProcess2"/>
    <dgm:cxn modelId="{B93262C6-E295-441F-9C6B-8246E3803A92}" type="presParOf" srcId="{2D7880FD-1CC3-4715-A8A2-425BB39A6C84}" destId="{B11BECF5-3475-40D9-A351-AA3C674ED6E2}" srcOrd="1" destOrd="0" presId="urn:microsoft.com/office/officeart/2005/8/layout/lProcess2"/>
    <dgm:cxn modelId="{C70D2B84-4C4E-4E39-AD7A-78DDD6AAC65B}" type="presParOf" srcId="{2D7880FD-1CC3-4715-A8A2-425BB39A6C84}" destId="{2962D040-A72B-4E96-BD41-037596FB72BD}" srcOrd="2" destOrd="0" presId="urn:microsoft.com/office/officeart/2005/8/layout/lProcess2"/>
    <dgm:cxn modelId="{FD9D26C1-CA61-4013-857D-BBF7DF77C941}" type="presParOf" srcId="{2962D040-A72B-4E96-BD41-037596FB72BD}" destId="{28FA45AB-2501-49F6-958E-10A59AE033DA}" srcOrd="0" destOrd="0" presId="urn:microsoft.com/office/officeart/2005/8/layout/lProcess2"/>
    <dgm:cxn modelId="{15B6947C-DC80-4F63-99B9-F49A2DC9F07F}" type="presParOf" srcId="{2962D040-A72B-4E96-BD41-037596FB72BD}" destId="{1B1B3A8A-0DDD-47EB-A2B4-B8FF5232DAAF}" srcOrd="1" destOrd="0" presId="urn:microsoft.com/office/officeart/2005/8/layout/lProcess2"/>
    <dgm:cxn modelId="{2684A865-3457-4E94-BC5E-4C319AD9DBBE}" type="presParOf" srcId="{2962D040-A72B-4E96-BD41-037596FB72BD}" destId="{D993645B-882F-4954-B8E4-F657B86CD3EC}" srcOrd="2" destOrd="0" presId="urn:microsoft.com/office/officeart/2005/8/layout/lProcess2"/>
    <dgm:cxn modelId="{6A5063CE-1622-49CD-963C-B9BE2CADDA7F}" type="presParOf" srcId="{D993645B-882F-4954-B8E4-F657B86CD3EC}" destId="{6898658A-C830-4FD4-95DA-A51DC03F46A9}" srcOrd="0" destOrd="0" presId="urn:microsoft.com/office/officeart/2005/8/layout/lProcess2"/>
    <dgm:cxn modelId="{F9CB7840-8886-46CA-BD45-C36F39EECC7D}" type="presParOf" srcId="{6898658A-C830-4FD4-95DA-A51DC03F46A9}" destId="{DE59586F-7D63-4A76-B552-51B9C4C29B09}" srcOrd="0" destOrd="0" presId="urn:microsoft.com/office/officeart/2005/8/layout/lProcess2"/>
    <dgm:cxn modelId="{E0E817BD-93A1-429B-A8F4-A2B53134BBED}" type="presParOf" srcId="{6898658A-C830-4FD4-95DA-A51DC03F46A9}" destId="{DE7903B5-0403-46CB-B07C-2D3444A3A565}" srcOrd="1" destOrd="0" presId="urn:microsoft.com/office/officeart/2005/8/layout/lProcess2"/>
    <dgm:cxn modelId="{D5CB03B2-EA43-4338-8338-7DED9E6F9409}" type="presParOf" srcId="{6898658A-C830-4FD4-95DA-A51DC03F46A9}" destId="{07FDD1F6-E39C-46DF-92DE-609276512DA6}" srcOrd="2" destOrd="0" presId="urn:microsoft.com/office/officeart/2005/8/layout/lProcess2"/>
    <dgm:cxn modelId="{46186566-7150-4931-A5FB-D4C1C822E98C}" type="presParOf" srcId="{6898658A-C830-4FD4-95DA-A51DC03F46A9}" destId="{82E55767-3A7A-4CC4-81D9-A7CA58BBDF0D}" srcOrd="3" destOrd="0" presId="urn:microsoft.com/office/officeart/2005/8/layout/lProcess2"/>
    <dgm:cxn modelId="{084981E0-37D9-4FA1-A073-DD8E2AB14BD5}" type="presParOf" srcId="{6898658A-C830-4FD4-95DA-A51DC03F46A9}" destId="{51F2459E-AF1F-495C-919F-96DA11365662}" srcOrd="4" destOrd="0" presId="urn:microsoft.com/office/officeart/2005/8/layout/lProcess2"/>
    <dgm:cxn modelId="{D4C36A50-457C-4BB0-93DF-3E70A603077A}" type="presParOf" srcId="{2D7880FD-1CC3-4715-A8A2-425BB39A6C84}" destId="{97B50160-3734-4CFB-9E0D-BF03564A6B6B}" srcOrd="3" destOrd="0" presId="urn:microsoft.com/office/officeart/2005/8/layout/lProcess2"/>
    <dgm:cxn modelId="{585EF412-3F28-4192-8607-5572904B55D0}" type="presParOf" srcId="{2D7880FD-1CC3-4715-A8A2-425BB39A6C84}" destId="{C6C8B716-B3EF-4913-9A88-371C0606833F}" srcOrd="4" destOrd="0" presId="urn:microsoft.com/office/officeart/2005/8/layout/lProcess2"/>
    <dgm:cxn modelId="{EF752BFB-3D71-4B92-B64E-49E469277E4A}" type="presParOf" srcId="{C6C8B716-B3EF-4913-9A88-371C0606833F}" destId="{6A641A02-07F4-4953-BD8F-A26D63C5B69C}" srcOrd="0" destOrd="0" presId="urn:microsoft.com/office/officeart/2005/8/layout/lProcess2"/>
    <dgm:cxn modelId="{1AC3A4D6-B76F-4D01-A210-7639B7CD6360}" type="presParOf" srcId="{C6C8B716-B3EF-4913-9A88-371C0606833F}" destId="{EBD4885D-AC80-4589-B70F-7EF0B4138BC0}" srcOrd="1" destOrd="0" presId="urn:microsoft.com/office/officeart/2005/8/layout/lProcess2"/>
    <dgm:cxn modelId="{4B30C097-2157-49D4-86F7-18D37748F21B}" type="presParOf" srcId="{C6C8B716-B3EF-4913-9A88-371C0606833F}" destId="{DCE68A4A-668E-4D2E-BD46-2AE40FB2FB72}" srcOrd="2" destOrd="0" presId="urn:microsoft.com/office/officeart/2005/8/layout/lProcess2"/>
    <dgm:cxn modelId="{326566C2-F0CF-4B09-9E14-E20521958561}" type="presParOf" srcId="{DCE68A4A-668E-4D2E-BD46-2AE40FB2FB72}" destId="{3BAA293B-B4CF-45A0-9E15-A35E970A3FE7}" srcOrd="0" destOrd="0" presId="urn:microsoft.com/office/officeart/2005/8/layout/lProcess2"/>
    <dgm:cxn modelId="{CD41C596-F703-4DC3-B2D7-A6C151CD6732}" type="presParOf" srcId="{3BAA293B-B4CF-45A0-9E15-A35E970A3FE7}" destId="{1397E26A-4B59-460C-A5D1-BF4433E52289}" srcOrd="0" destOrd="0" presId="urn:microsoft.com/office/officeart/2005/8/layout/lProcess2"/>
    <dgm:cxn modelId="{7A021AC2-B6A0-4F60-9369-4D08CC735C56}" type="presParOf" srcId="{3BAA293B-B4CF-45A0-9E15-A35E970A3FE7}" destId="{68014BED-74EE-43AD-8998-BAA69F178F0F}" srcOrd="1" destOrd="0" presId="urn:microsoft.com/office/officeart/2005/8/layout/lProcess2"/>
    <dgm:cxn modelId="{37E4137C-B496-4596-AFD7-A8213895D578}" type="presParOf" srcId="{3BAA293B-B4CF-45A0-9E15-A35E970A3FE7}" destId="{6C23C704-3BD1-4BB7-9642-1FCBE2A5E8B6}" srcOrd="2" destOrd="0" presId="urn:microsoft.com/office/officeart/2005/8/layout/lProcess2"/>
    <dgm:cxn modelId="{94265F91-5520-4863-9E5A-B9B30DFE7DB6}" type="presParOf" srcId="{3BAA293B-B4CF-45A0-9E15-A35E970A3FE7}" destId="{CB9BA35C-26C6-46C9-8A40-6E204BE02A6D}" srcOrd="3" destOrd="0" presId="urn:microsoft.com/office/officeart/2005/8/layout/lProcess2"/>
    <dgm:cxn modelId="{237DF833-80E7-4BA5-BB55-A1280A1D2216}" type="presParOf" srcId="{3BAA293B-B4CF-45A0-9E15-A35E970A3FE7}" destId="{D5DEDA90-68BB-41AC-9106-287FEED9A66F}" srcOrd="4" destOrd="0" presId="urn:microsoft.com/office/officeart/2005/8/layout/lProcess2"/>
    <dgm:cxn modelId="{204B6275-F73B-4C62-80E9-B3469BA68BE6}" type="presParOf" srcId="{3BAA293B-B4CF-45A0-9E15-A35E970A3FE7}" destId="{25C7F017-1D7E-4CB0-9605-9CFD4F536A2E}" srcOrd="5" destOrd="0" presId="urn:microsoft.com/office/officeart/2005/8/layout/lProcess2"/>
    <dgm:cxn modelId="{BBBDB72E-179B-4348-9068-9CAA4167963B}" type="presParOf" srcId="{3BAA293B-B4CF-45A0-9E15-A35E970A3FE7}" destId="{769F80FA-D6AE-482C-8CC5-D5B75504DF3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49613-9D8B-481D-A818-0C973B187DB5}">
      <dsp:nvSpPr>
        <dsp:cNvPr id="0" name=""/>
        <dsp:cNvSpPr/>
      </dsp:nvSpPr>
      <dsp:spPr>
        <a:xfrm>
          <a:off x="966" y="0"/>
          <a:ext cx="2513951" cy="4968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τι ΔΕΝ</a:t>
          </a:r>
          <a:r>
            <a:rPr lang="el-GR" sz="4300" b="1" kern="1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l-GR" sz="43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είναι </a:t>
          </a:r>
          <a:endParaRPr lang="el-GR" sz="43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6" y="0"/>
        <a:ext cx="2513951" cy="1490565"/>
      </dsp:txXfrm>
    </dsp:sp>
    <dsp:sp modelId="{AFEBBA38-A3FA-469D-9EB3-410201D4E5D9}">
      <dsp:nvSpPr>
        <dsp:cNvPr id="0" name=""/>
        <dsp:cNvSpPr/>
      </dsp:nvSpPr>
      <dsp:spPr>
        <a:xfrm>
          <a:off x="252362" y="1490686"/>
          <a:ext cx="2011160" cy="723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αποθετήριο</a:t>
          </a:r>
          <a:r>
            <a:rPr lang="el-GR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διατριβών</a:t>
          </a:r>
          <a:endParaRPr lang="el-GR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562" y="1511886"/>
        <a:ext cx="1968760" cy="681412"/>
      </dsp:txXfrm>
    </dsp:sp>
    <dsp:sp modelId="{85103689-9289-41BD-8513-3C419DF7F8A4}">
      <dsp:nvSpPr>
        <dsp:cNvPr id="0" name=""/>
        <dsp:cNvSpPr/>
      </dsp:nvSpPr>
      <dsp:spPr>
        <a:xfrm>
          <a:off x="252362" y="2325854"/>
          <a:ext cx="2011160" cy="723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αποθετήριο ενός συγκεκριμένου τομέα </a:t>
          </a:r>
        </a:p>
      </dsp:txBody>
      <dsp:txXfrm>
        <a:off x="273562" y="2347054"/>
        <a:ext cx="1968760" cy="681412"/>
      </dsp:txXfrm>
    </dsp:sp>
    <dsp:sp modelId="{EAD537BF-3820-45F8-82AB-5E8EAF78C01E}">
      <dsp:nvSpPr>
        <dsp:cNvPr id="0" name=""/>
        <dsp:cNvSpPr/>
      </dsp:nvSpPr>
      <dsp:spPr>
        <a:xfrm>
          <a:off x="252362" y="3161022"/>
          <a:ext cx="2011160" cy="723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αποθετήριο λογοτεχνικών κειμένων </a:t>
          </a:r>
          <a:endParaRPr lang="el-G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562" y="3182222"/>
        <a:ext cx="1968760" cy="681412"/>
      </dsp:txXfrm>
    </dsp:sp>
    <dsp:sp modelId="{FD1572CE-515A-4E75-81B7-AFBEE4080E23}">
      <dsp:nvSpPr>
        <dsp:cNvPr id="0" name=""/>
        <dsp:cNvSpPr/>
      </dsp:nvSpPr>
      <dsp:spPr>
        <a:xfrm>
          <a:off x="252362" y="3996190"/>
          <a:ext cx="2011160" cy="723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…….</a:t>
          </a:r>
          <a:endParaRPr lang="el-GR" sz="1300" kern="1200" dirty="0"/>
        </a:p>
      </dsp:txBody>
      <dsp:txXfrm>
        <a:off x="273562" y="4017390"/>
        <a:ext cx="1968760" cy="681412"/>
      </dsp:txXfrm>
    </dsp:sp>
    <dsp:sp modelId="{28FA45AB-2501-49F6-958E-10A59AE033DA}">
      <dsp:nvSpPr>
        <dsp:cNvPr id="0" name=""/>
        <dsp:cNvSpPr/>
      </dsp:nvSpPr>
      <dsp:spPr>
        <a:xfrm>
          <a:off x="2703464" y="0"/>
          <a:ext cx="2513951" cy="4968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0" b="1" kern="1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τι</a:t>
          </a:r>
          <a:endParaRPr lang="el-GR" sz="6000" b="1" kern="12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3464" y="0"/>
        <a:ext cx="2513951" cy="1490565"/>
      </dsp:txXfrm>
    </dsp:sp>
    <dsp:sp modelId="{DE59586F-7D63-4A76-B552-51B9C4C29B09}">
      <dsp:nvSpPr>
        <dsp:cNvPr id="0" name=""/>
        <dsp:cNvSpPr/>
      </dsp:nvSpPr>
      <dsp:spPr>
        <a:xfrm>
          <a:off x="2954859" y="1490990"/>
          <a:ext cx="2011160" cy="976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υποδομή που περιλαμβάνει </a:t>
          </a:r>
          <a:endParaRPr lang="el-GR" sz="1600" b="1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3449" y="1519580"/>
        <a:ext cx="1953980" cy="918941"/>
      </dsp:txXfrm>
    </dsp:sp>
    <dsp:sp modelId="{07FDD1F6-E39C-46DF-92DE-609276512DA6}">
      <dsp:nvSpPr>
        <dsp:cNvPr id="0" name=""/>
        <dsp:cNvSpPr/>
      </dsp:nvSpPr>
      <dsp:spPr>
        <a:xfrm>
          <a:off x="2954859" y="2617284"/>
          <a:ext cx="2011160" cy="976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αποθετήρια φορέων</a:t>
          </a:r>
          <a:endParaRPr lang="el-GR" sz="16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3449" y="2645874"/>
        <a:ext cx="1953980" cy="918941"/>
      </dsp:txXfrm>
    </dsp:sp>
    <dsp:sp modelId="{51F2459E-AF1F-495C-919F-96DA11365662}">
      <dsp:nvSpPr>
        <dsp:cNvPr id="0" name=""/>
        <dsp:cNvSpPr/>
      </dsp:nvSpPr>
      <dsp:spPr>
        <a:xfrm>
          <a:off x="2954859" y="3743578"/>
          <a:ext cx="2011160" cy="976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κεντρικό συσσωρευτή</a:t>
          </a:r>
          <a:endParaRPr lang="el-GR" sz="16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3449" y="3772168"/>
        <a:ext cx="1953980" cy="918941"/>
      </dsp:txXfrm>
    </dsp:sp>
    <dsp:sp modelId="{6A641A02-07F4-4953-BD8F-A26D63C5B69C}">
      <dsp:nvSpPr>
        <dsp:cNvPr id="0" name=""/>
        <dsp:cNvSpPr/>
      </dsp:nvSpPr>
      <dsp:spPr>
        <a:xfrm>
          <a:off x="5405961" y="0"/>
          <a:ext cx="2513951" cy="49685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0" b="1" kern="1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είναι</a:t>
          </a:r>
          <a:endParaRPr lang="el-GR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5961" y="0"/>
        <a:ext cx="2513951" cy="1490565"/>
      </dsp:txXfrm>
    </dsp:sp>
    <dsp:sp modelId="{1397E26A-4B59-460C-A5D1-BF4433E52289}">
      <dsp:nvSpPr>
        <dsp:cNvPr id="0" name=""/>
        <dsp:cNvSpPr/>
      </dsp:nvSpPr>
      <dsp:spPr>
        <a:xfrm>
          <a:off x="5544621" y="1440160"/>
          <a:ext cx="2227863" cy="621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όπου κάθε φορέας-μέλος αποθέτει</a:t>
          </a:r>
          <a:endParaRPr lang="el-GR" sz="1600" b="1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2819" y="1458358"/>
        <a:ext cx="2191467" cy="584915"/>
      </dsp:txXfrm>
    </dsp:sp>
    <dsp:sp modelId="{6C23C704-3BD1-4BB7-9642-1FCBE2A5E8B6}">
      <dsp:nvSpPr>
        <dsp:cNvPr id="0" name=""/>
        <dsp:cNvSpPr/>
      </dsp:nvSpPr>
      <dsp:spPr>
        <a:xfrm>
          <a:off x="5544621" y="2191271"/>
          <a:ext cx="2227863" cy="621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ψηφιακό γλωσσικό  υλικό</a:t>
          </a:r>
          <a:endParaRPr lang="el-GR" sz="1600" b="1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2819" y="2209469"/>
        <a:ext cx="2191467" cy="584915"/>
      </dsp:txXfrm>
    </dsp:sp>
    <dsp:sp modelId="{D5DEDA90-68BB-41AC-9106-287FEED9A66F}">
      <dsp:nvSpPr>
        <dsp:cNvPr id="0" name=""/>
        <dsp:cNvSpPr/>
      </dsp:nvSpPr>
      <dsp:spPr>
        <a:xfrm>
          <a:off x="5549005" y="2925346"/>
          <a:ext cx="2227863" cy="621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εργαλεία/υπηρεσίες  επεξεργασίας  γλώσσας</a:t>
          </a:r>
        </a:p>
      </dsp:txBody>
      <dsp:txXfrm>
        <a:off x="5567203" y="2943544"/>
        <a:ext cx="2191467" cy="584915"/>
      </dsp:txXfrm>
    </dsp:sp>
    <dsp:sp modelId="{769F80FA-D6AE-482C-8CC5-D5B75504DF3B}">
      <dsp:nvSpPr>
        <dsp:cNvPr id="0" name=""/>
        <dsp:cNvSpPr/>
      </dsp:nvSpPr>
      <dsp:spPr>
        <a:xfrm>
          <a:off x="5549005" y="3642244"/>
          <a:ext cx="2227863" cy="1076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που συγκεντρώνει όλα τα μεταδεδομένα και όπου τρέχουν οι υπηρεσίες</a:t>
          </a:r>
          <a:endParaRPr lang="el-GR" sz="1600" b="1" i="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0546" y="3673785"/>
        <a:ext cx="2164781" cy="1013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B463B-094F-43F5-B3FA-2F12C9812129}" type="datetimeFigureOut">
              <a:rPr lang="el-GR" smtClean="0"/>
              <a:t>14/7/2019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A3DA1-64B3-44DC-8D20-FE313BB2B7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1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47DC2-F066-4EF1-90A0-14F5EEB526FE}" type="datetimeFigureOut">
              <a:rPr lang="el-GR" smtClean="0"/>
              <a:t>14/7/2019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2AF6-B0D4-42C1-9E29-B71E91678D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85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56F4A7-463C-4640-88C5-19B186D89948}" type="slidenum">
              <a:rPr lang="en-GB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51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AF6-B0D4-42C1-9E29-B71E91678D0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914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AF6-B0D4-42C1-9E29-B71E91678D0E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998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AF6-B0D4-42C1-9E29-B71E91678D0E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77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Όπου</a:t>
            </a:r>
            <a:r>
              <a:rPr lang="el-GR" baseline="0" dirty="0" smtClean="0"/>
              <a:t> κάθε χώρα μεριμνά για την ψηφιακή ετοιμότητα της δικής της γλώσσας / των δικών της γλωσσών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AF6-B0D4-42C1-9E29-B71E91678D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108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Διάκριση γλωσσικού πόρου και επιστημονικής δημοσίευσης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AF6-B0D4-42C1-9E29-B71E91678D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36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AF6-B0D4-42C1-9E29-B71E91678D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08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47343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AF6-B0D4-42C1-9E29-B71E91678D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561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AF6-B0D4-42C1-9E29-B71E91678D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27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AF6-B0D4-42C1-9E29-B71E91678D0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135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AF6-B0D4-42C1-9E29-B71E91678D0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65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Υπότιτλος παρουσίασης</a:t>
            </a:r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4800600"/>
            <a:ext cx="59046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 smtClean="0"/>
              <a:t>Τίτλος εικόνας</a:t>
            </a:r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5904656" cy="4250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59046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8280920" cy="187220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dirty="0" smtClean="0"/>
              <a:t>Τίτλος παρουσίασης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Υπότιτλος παρουσίασης</a:t>
            </a:r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2132856"/>
            <a:ext cx="8208912" cy="2232248"/>
          </a:xfrm>
        </p:spPr>
        <p:txBody>
          <a:bodyPr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Τίτλος ενότητας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67544" y="4509120"/>
            <a:ext cx="8208912" cy="1368152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Υπότιτλος ενότητας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772816"/>
            <a:ext cx="4040188" cy="864096"/>
          </a:xfrm>
        </p:spPr>
        <p:txBody>
          <a:bodyPr anchor="t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smtClean="0"/>
              <a:t>Τίτλος στήλης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772816"/>
            <a:ext cx="4041775" cy="86409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smtClean="0"/>
              <a:t>Τίτλος στήλης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636912"/>
            <a:ext cx="4041775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836712"/>
            <a:ext cx="3034680" cy="72008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4800600"/>
            <a:ext cx="59046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 smtClean="0"/>
              <a:t>Τίτλος εικόνας</a:t>
            </a:r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5904656" cy="4250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59046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8280920" cy="187220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dirty="0" smtClean="0"/>
              <a:t>Τίτλος παρουσίασης</a:t>
            </a:r>
            <a:endParaRPr lang="el-GR" dirty="0"/>
          </a:p>
        </p:txBody>
      </p:sp>
      <p:sp>
        <p:nvSpPr>
          <p:cNvPr id="11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Υπότιτλος παρουσίασης</a:t>
            </a:r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8280920" cy="187220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dirty="0" smtClean="0"/>
              <a:t>Τίτλος παρουσίασης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Υπότιτλος παρουσίασης</a:t>
            </a:r>
            <a:endParaRPr lang="el-G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2132856"/>
            <a:ext cx="8208912" cy="2232248"/>
          </a:xfrm>
        </p:spPr>
        <p:txBody>
          <a:bodyPr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Τίτλος ενότητας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67544" y="4509120"/>
            <a:ext cx="8208912" cy="1368152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Υπότιτλος ενότητας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772816"/>
            <a:ext cx="4040188" cy="864096"/>
          </a:xfrm>
        </p:spPr>
        <p:txBody>
          <a:bodyPr anchor="t"/>
          <a:lstStyle>
            <a:lvl1pPr marL="0" indent="0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smtClean="0"/>
              <a:t>Τίτλος στήλης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772816"/>
            <a:ext cx="4041775" cy="86409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smtClean="0"/>
              <a:t>Τίτλος στήλης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636912"/>
            <a:ext cx="4041775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836712"/>
            <a:ext cx="3034680" cy="72008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4800600"/>
            <a:ext cx="59046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 smtClean="0"/>
              <a:t>Τίτλος εικόνας</a:t>
            </a:r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5904656" cy="4250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59046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2132856"/>
            <a:ext cx="8208912" cy="2232248"/>
          </a:xfrm>
        </p:spPr>
        <p:txBody>
          <a:bodyPr anchor="b"/>
          <a:lstStyle>
            <a:lvl1pPr algn="l">
              <a:defRPr sz="4000" b="1" cap="none" baseline="0">
                <a:solidFill>
                  <a:srgbClr val="0070C0"/>
                </a:solidFill>
              </a:defRPr>
            </a:lvl1pPr>
          </a:lstStyle>
          <a:p>
            <a:r>
              <a:rPr lang="el-GR" dirty="0" smtClean="0"/>
              <a:t>Τίτλος ενότητας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67544" y="4509120"/>
            <a:ext cx="8208912" cy="1368152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Υπότιτλος ενότητας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buSzPct val="120000"/>
              <a:defRPr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  <a:lvl4pPr>
              <a:buClr>
                <a:schemeClr val="bg1">
                  <a:lumMod val="75000"/>
                </a:schemeClr>
              </a:buClr>
              <a:buSzPct val="100000"/>
              <a:buFont typeface="Arial" pitchFamily="34" charset="0"/>
              <a:buChar char="•"/>
              <a:defRPr sz="17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half" idx="13"/>
          </p:nvPr>
        </p:nvSpPr>
        <p:spPr>
          <a:xfrm>
            <a:off x="4637856" y="1772816"/>
            <a:ext cx="4038600" cy="4353347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772816"/>
            <a:ext cx="4040188" cy="864096"/>
          </a:xfrm>
        </p:spPr>
        <p:txBody>
          <a:bodyPr anchor="t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smtClean="0"/>
              <a:t>Τίτλος στήλης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772816"/>
            <a:ext cx="4041775" cy="86409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smtClean="0"/>
              <a:t>Τίτλος στήλης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half" idx="13"/>
          </p:nvPr>
        </p:nvSpPr>
        <p:spPr>
          <a:xfrm>
            <a:off x="457200" y="2636912"/>
            <a:ext cx="4038600" cy="3489251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sz="half" idx="14"/>
          </p:nvPr>
        </p:nvSpPr>
        <p:spPr>
          <a:xfrm>
            <a:off x="4637856" y="2636912"/>
            <a:ext cx="4038600" cy="3489251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836712"/>
            <a:ext cx="3034680" cy="72008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67544" y="620688"/>
            <a:ext cx="620303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9D346B-D9F5-4D9F-9BB5-8107BD32269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20000"/>
        <a:buFont typeface="Arial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SzPct val="120000"/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85000"/>
          </a:schemeClr>
        </a:buClr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67544" y="620688"/>
            <a:ext cx="620303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9D346B-D9F5-4D9F-9BB5-8107BD32269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120000"/>
        <a:buFont typeface="Arial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67544" y="620688"/>
            <a:ext cx="620303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Τίτλος διαφάνειας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9D346B-D9F5-4D9F-9BB5-8107BD32269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120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inventory.clarin.gr/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clarin.g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nkedin.com/grp/home?gid=8309819" TargetMode="External"/><Relationship Id="rId11" Type="http://schemas.openxmlformats.org/officeDocument/2006/relationships/image" Target="../media/image16.png"/><Relationship Id="rId5" Type="http://schemas.openxmlformats.org/officeDocument/2006/relationships/hyperlink" Target="mailto:info@clarin.gr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clarin.eu/" TargetMode="Externa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Υποδομή </a:t>
            </a:r>
            <a:r>
              <a:rPr lang="en-US" dirty="0" smtClean="0"/>
              <a:t>CLARIN:EL 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l-GR" dirty="0" smtClean="0"/>
              <a:t>Μαρία </a:t>
            </a:r>
            <a:r>
              <a:rPr lang="el-GR" dirty="0" err="1" smtClean="0"/>
              <a:t>Γαβριηλίδου</a:t>
            </a:r>
            <a:endParaRPr lang="el-GR" dirty="0"/>
          </a:p>
          <a:p>
            <a:pPr algn="r"/>
            <a:r>
              <a:rPr lang="el-GR" dirty="0" smtClean="0"/>
              <a:t>ΙΕΛ/ ΕΚ Αθηνά</a:t>
            </a:r>
          </a:p>
        </p:txBody>
      </p:sp>
    </p:spTree>
    <p:extLst>
      <p:ext uri="{BB962C8B-B14F-4D97-AF65-F5344CB8AC3E}">
        <p14:creationId xmlns:p14="http://schemas.microsoft.com/office/powerpoint/2010/main" val="560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203032" cy="850106"/>
          </a:xfrm>
        </p:spPr>
        <p:txBody>
          <a:bodyPr>
            <a:normAutofit fontScale="90000"/>
          </a:bodyPr>
          <a:lstStyle/>
          <a:p>
            <a:r>
              <a:rPr lang="el-GR" sz="2900" dirty="0"/>
              <a:t>Εργαλεία επεξεργασίας </a:t>
            </a:r>
            <a:r>
              <a:rPr lang="el-GR" sz="2900" dirty="0" smtClean="0"/>
              <a:t>γλώσσας / Εφαρμογές Γλωσσικής Τεχνολογίας</a:t>
            </a:r>
            <a:endParaRPr lang="el-GR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εργαλεία/υπηρεσίες γλωσσικής τεχνολογίας </a:t>
            </a:r>
          </a:p>
          <a:p>
            <a:pPr lvl="1"/>
            <a:r>
              <a:rPr lang="el-GR" dirty="0"/>
              <a:t>λημματοποίηση, </a:t>
            </a:r>
          </a:p>
          <a:p>
            <a:pPr lvl="1"/>
            <a:r>
              <a:rPr lang="el-GR" dirty="0"/>
              <a:t>μορφολογική, συντακτική και σημασιολογική ανάλυση κειμένου</a:t>
            </a:r>
          </a:p>
          <a:p>
            <a:pPr lvl="1"/>
            <a:r>
              <a:rPr lang="el-GR" dirty="0" smtClean="0"/>
              <a:t>επισημείωση </a:t>
            </a:r>
            <a:r>
              <a:rPr lang="el-GR" dirty="0"/>
              <a:t>διαφόρων επιπέδων, </a:t>
            </a:r>
          </a:p>
          <a:p>
            <a:r>
              <a:rPr lang="el-GR" dirty="0" smtClean="0"/>
              <a:t>εξόρυξη πληροφορίας </a:t>
            </a:r>
            <a:r>
              <a:rPr lang="el-GR" dirty="0"/>
              <a:t>από </a:t>
            </a:r>
            <a:r>
              <a:rPr lang="el-GR" dirty="0" smtClean="0"/>
              <a:t>κείμενα, π.χ.  </a:t>
            </a:r>
          </a:p>
          <a:p>
            <a:pPr lvl="1"/>
            <a:r>
              <a:rPr lang="el-GR" dirty="0" smtClean="0"/>
              <a:t>αναγνώριση </a:t>
            </a:r>
            <a:r>
              <a:rPr lang="el-GR" dirty="0"/>
              <a:t>ονοματικών οντοτήτων (ονόματα ανθρώπων, τοπωνύμια, ονόματα οργανισμών κ.λπ.), </a:t>
            </a:r>
            <a:endParaRPr lang="el-GR" dirty="0" smtClean="0"/>
          </a:p>
          <a:p>
            <a:pPr lvl="1"/>
            <a:r>
              <a:rPr lang="el-GR" dirty="0" smtClean="0"/>
              <a:t>αναγνώριση γεγονότων και </a:t>
            </a:r>
            <a:r>
              <a:rPr lang="el-GR" dirty="0"/>
              <a:t>των σχέσεων που τα </a:t>
            </a:r>
            <a:r>
              <a:rPr lang="el-GR" dirty="0" smtClean="0"/>
              <a:t>συνδέουν </a:t>
            </a:r>
          </a:p>
          <a:p>
            <a:r>
              <a:rPr lang="el-GR" dirty="0" smtClean="0"/>
              <a:t>μηχανική μετάφραση</a:t>
            </a:r>
          </a:p>
          <a:p>
            <a:r>
              <a:rPr lang="el-GR" dirty="0" smtClean="0"/>
              <a:t>αυτόματη περίληψη </a:t>
            </a:r>
          </a:p>
          <a:p>
            <a:r>
              <a:rPr lang="el-GR" dirty="0" smtClean="0"/>
              <a:t>αυτόματη εξαγωγή ορολογίας</a:t>
            </a:r>
          </a:p>
          <a:p>
            <a:r>
              <a:rPr lang="el-GR" dirty="0" smtClean="0"/>
              <a:t>αυτόματη κατηγοριοποίηση κειμένων </a:t>
            </a:r>
          </a:p>
          <a:p>
            <a:r>
              <a:rPr lang="el-GR" dirty="0" smtClean="0"/>
              <a:t>εξόρυξη γνώμης / ανάλυση συναισθήματος</a:t>
            </a:r>
            <a:endParaRPr lang="el-GR" dirty="0"/>
          </a:p>
          <a:p>
            <a:r>
              <a:rPr lang="el-GR" dirty="0"/>
              <a:t>σύνθεση / αναγνώριση </a:t>
            </a:r>
            <a:r>
              <a:rPr lang="el-GR" dirty="0" smtClean="0"/>
              <a:t>φωνής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4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Συνοδευτικά εργαλεία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794"/>
            <a:ext cx="8229600" cy="465536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εργαλεία χειρωνακτικής επισημείωσης </a:t>
            </a:r>
          </a:p>
          <a:p>
            <a:r>
              <a:rPr lang="el-GR" dirty="0" smtClean="0"/>
              <a:t>εργαλεία </a:t>
            </a:r>
            <a:r>
              <a:rPr lang="el-GR" dirty="0"/>
              <a:t>ποσοτικών μετρήσεων </a:t>
            </a:r>
            <a:endParaRPr lang="el-GR" dirty="0" smtClean="0"/>
          </a:p>
          <a:p>
            <a:pPr lvl="1"/>
            <a:r>
              <a:rPr lang="el-GR" dirty="0" smtClean="0"/>
              <a:t>στατιστικές μετρήσεις σε διάφορες μονάδες</a:t>
            </a:r>
            <a:endParaRPr lang="el-GR" dirty="0"/>
          </a:p>
          <a:p>
            <a:r>
              <a:rPr lang="el-GR" dirty="0"/>
              <a:t>εργαλεία παρουσίασης/προβολής δεδομένων και αποτελεσμάτων επεξεργασίας</a:t>
            </a:r>
            <a:r>
              <a:rPr lang="el-GR" sz="2000" dirty="0"/>
              <a:t> </a:t>
            </a:r>
            <a:endParaRPr lang="el-GR" sz="2000" dirty="0" smtClean="0"/>
          </a:p>
          <a:p>
            <a:pPr lvl="1"/>
            <a:r>
              <a:rPr lang="el-GR" dirty="0" smtClean="0"/>
              <a:t>εργαλεία </a:t>
            </a:r>
            <a:r>
              <a:rPr lang="el-GR" dirty="0" err="1" smtClean="0"/>
              <a:t>οπτικοποίησης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		τα προσφερόμενα από το </a:t>
            </a:r>
            <a:r>
              <a:rPr lang="en-US" dirty="0" smtClean="0"/>
              <a:t>CLARIN:EL</a:t>
            </a:r>
            <a:r>
              <a:rPr lang="el-GR" dirty="0" smtClean="0"/>
              <a:t> εργαλεία και οι υπηρεσίες διευκολύνουν την υλοποίηση καινοτόμων εφαρμογών</a:t>
            </a:r>
            <a:endParaRPr lang="el-GR" dirty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Θερινό σχολείο ΑΠΟΛΛΩΝΙΣ 2019</a:t>
            </a:r>
            <a:endParaRPr lang="en-GB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899592" y="4313976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12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203032" cy="850106"/>
          </a:xfrm>
        </p:spPr>
        <p:txBody>
          <a:bodyPr>
            <a:noAutofit/>
          </a:bodyPr>
          <a:lstStyle/>
          <a:p>
            <a:r>
              <a:rPr lang="el-GR" sz="3200" dirty="0" smtClean="0"/>
              <a:t>Παραδείγματα υλοποιημένων συνεργασιών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Ανάλυση λεκτικής επιθετικότητας κατά συγκεκριμένων ομάδων στα πλαίσια της ξενοφοβίας (</a:t>
            </a:r>
            <a:r>
              <a:rPr lang="en-US" dirty="0" smtClean="0"/>
              <a:t>Twitter)</a:t>
            </a:r>
            <a:endParaRPr lang="el-GR" dirty="0" smtClean="0"/>
          </a:p>
          <a:p>
            <a:r>
              <a:rPr lang="el-GR" dirty="0" smtClean="0"/>
              <a:t>Εντοπισμός και ανάλυση δράσεων διαμαρτυρίας (Τύπος)</a:t>
            </a:r>
          </a:p>
          <a:p>
            <a:r>
              <a:rPr lang="el-GR" dirty="0" smtClean="0"/>
              <a:t>Αναγνώριση θεμάτων που απασχόλησαν τη Βουλή (πρακτικά συνεδριάσεων Βουλής) </a:t>
            </a:r>
          </a:p>
          <a:p>
            <a:pPr lvl="1"/>
            <a:r>
              <a:rPr lang="el-GR" dirty="0" smtClean="0"/>
              <a:t>ανά μήνα / χρόνο</a:t>
            </a:r>
          </a:p>
          <a:p>
            <a:pPr lvl="1"/>
            <a:r>
              <a:rPr lang="el-GR" dirty="0" smtClean="0"/>
              <a:t>ανά κόμμα</a:t>
            </a:r>
          </a:p>
          <a:p>
            <a:pPr lvl="1"/>
            <a:r>
              <a:rPr lang="el-GR" dirty="0" smtClean="0"/>
              <a:t>ανά βουλευτή</a:t>
            </a:r>
          </a:p>
          <a:p>
            <a:pPr lvl="1"/>
            <a:r>
              <a:rPr lang="el-GR" dirty="0" smtClean="0"/>
              <a:t>ανά εκλογική περιφέρεια</a:t>
            </a:r>
          </a:p>
          <a:p>
            <a:r>
              <a:rPr lang="el-GR" dirty="0" smtClean="0"/>
              <a:t>Συνεργατική επισημείωση ποιημάτων (μέσω εφαρμογής χειρωνακτικής επισημείωσης)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0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0" y="260648"/>
            <a:ext cx="6141144" cy="637580"/>
          </a:xfrm>
        </p:spPr>
        <p:txBody>
          <a:bodyPr>
            <a:normAutofit fontScale="90000"/>
          </a:bodyPr>
          <a:lstStyle/>
          <a:p>
            <a:r>
              <a:rPr lang="el-GR" dirty="0"/>
              <a:t>Τελικά, τι είναι η υποδομή </a:t>
            </a:r>
            <a:r>
              <a:rPr lang="en-US" dirty="0" smtClean="0"/>
              <a:t>CLARIN:EL;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13</a:t>
            </a:fld>
            <a:endParaRPr lang="el-G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4935748"/>
              </p:ext>
            </p:extLst>
          </p:nvPr>
        </p:nvGraphicFramePr>
        <p:xfrm>
          <a:off x="611560" y="1340768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5586476" y="5589240"/>
            <a:ext cx="641709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9872" y="5778261"/>
            <a:ext cx="1620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19872" y="4212087"/>
            <a:ext cx="1620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9872" y="4212087"/>
            <a:ext cx="0" cy="1566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86476" y="3961641"/>
            <a:ext cx="641709" cy="412465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86476" y="4408496"/>
            <a:ext cx="641709" cy="364816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6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δίκτυο </a:t>
            </a:r>
            <a:r>
              <a:rPr lang="el-GR" dirty="0" smtClean="0"/>
              <a:t>φορέων-παρόχων του </a:t>
            </a:r>
            <a:r>
              <a:rPr lang="en-US" dirty="0"/>
              <a:t>CLARIN:EL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που διαθέτουν πόρους τους μέσω της υποδομής</a:t>
            </a:r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7" name="Picture 6" descr="Το δίκτυο CLARIN:EL | CLARIN-EL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6" t="31355" r="13284" b="3492"/>
          <a:stretch/>
        </p:blipFill>
        <p:spPr>
          <a:xfrm>
            <a:off x="795608" y="2276872"/>
            <a:ext cx="7416824" cy="40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203032" cy="85010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Ποιοι </a:t>
            </a:r>
            <a:r>
              <a:rPr lang="el-GR" dirty="0"/>
              <a:t>μπορούν να </a:t>
            </a:r>
            <a:r>
              <a:rPr lang="el-GR" dirty="0" smtClean="0"/>
              <a:t>χρησιμοποιήσουν </a:t>
            </a:r>
            <a:r>
              <a:rPr lang="el-GR" dirty="0"/>
              <a:t>την </a:t>
            </a:r>
            <a:r>
              <a:rPr lang="el-GR" dirty="0" smtClean="0"/>
              <a:t>υποδομή;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</a:t>
            </a:r>
            <a:r>
              <a:rPr lang="el-GR" sz="2400" dirty="0"/>
              <a:t>υποδομή </a:t>
            </a:r>
            <a:r>
              <a:rPr lang="el-GR" sz="2400" dirty="0" smtClean="0"/>
              <a:t>CLARIN:EL </a:t>
            </a:r>
            <a:r>
              <a:rPr lang="el-GR" sz="2400" dirty="0"/>
              <a:t>είναι </a:t>
            </a:r>
            <a:r>
              <a:rPr lang="el-GR" sz="2400" b="1" dirty="0">
                <a:solidFill>
                  <a:srgbClr val="0070C0"/>
                </a:solidFill>
              </a:rPr>
              <a:t>διαθέσιμη σε </a:t>
            </a:r>
            <a:r>
              <a:rPr lang="el-GR" sz="2400" b="1" dirty="0" smtClean="0">
                <a:solidFill>
                  <a:srgbClr val="0070C0"/>
                </a:solidFill>
              </a:rPr>
              <a:t>όλους</a:t>
            </a:r>
            <a:endParaRPr lang="en-US" sz="2400" dirty="0"/>
          </a:p>
          <a:p>
            <a:pPr lvl="1"/>
            <a:r>
              <a:rPr lang="el-GR" sz="2000" dirty="0" smtClean="0"/>
              <a:t>στην ερευνητική κοινότητα</a:t>
            </a:r>
          </a:p>
          <a:p>
            <a:pPr lvl="1"/>
            <a:r>
              <a:rPr lang="el-GR" sz="2000" dirty="0" smtClean="0"/>
              <a:t>στο ευρύ κοινό</a:t>
            </a:r>
          </a:p>
          <a:p>
            <a:pPr lvl="1"/>
            <a:r>
              <a:rPr lang="el-GR" sz="2000" dirty="0" smtClean="0"/>
              <a:t>στο δημόσιο και τη βιομηχανία</a:t>
            </a:r>
            <a:endParaRPr lang="el-G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  <p:pic>
        <p:nvPicPr>
          <p:cNvPr id="7" name="Picture 6" descr="Search and Browse – clarin:el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t="15937" r="7096"/>
          <a:stretch/>
        </p:blipFill>
        <p:spPr>
          <a:xfrm>
            <a:off x="539552" y="2996952"/>
            <a:ext cx="8244015" cy="33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203032" cy="85010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Γιατί να χρησιμοποιήσει κανείς το </a:t>
            </a:r>
            <a:r>
              <a:rPr lang="en-US" dirty="0" smtClean="0"/>
              <a:t>CLARIN:EL;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040560"/>
          </a:xfrm>
        </p:spPr>
        <p:txBody>
          <a:bodyPr>
            <a:normAutofit fontScale="70000" lnSpcReduction="20000"/>
          </a:bodyPr>
          <a:lstStyle/>
          <a:p>
            <a:r>
              <a:rPr lang="el-GR" sz="3400" dirty="0" smtClean="0"/>
              <a:t>στο CLARIN:EL μπορεί </a:t>
            </a:r>
            <a:r>
              <a:rPr lang="el-GR" sz="3400" dirty="0"/>
              <a:t>κανείς να βρει </a:t>
            </a:r>
            <a:endParaRPr lang="el-GR" sz="3400" dirty="0" smtClean="0"/>
          </a:p>
          <a:p>
            <a:pPr lvl="1"/>
            <a:r>
              <a:rPr lang="el-GR" sz="3100" dirty="0" smtClean="0"/>
              <a:t>γλωσσικό </a:t>
            </a:r>
            <a:r>
              <a:rPr lang="el-GR" sz="3100" dirty="0"/>
              <a:t>υλικό διαφόρων </a:t>
            </a:r>
            <a:r>
              <a:rPr lang="el-GR" sz="3100" dirty="0" smtClean="0"/>
              <a:t>ειδών</a:t>
            </a:r>
            <a:endParaRPr lang="el-GR" sz="3100" dirty="0"/>
          </a:p>
          <a:p>
            <a:pPr lvl="1"/>
            <a:r>
              <a:rPr lang="el-GR" sz="3100" dirty="0" smtClean="0"/>
              <a:t>από </a:t>
            </a:r>
            <a:r>
              <a:rPr lang="el-GR" sz="3100" dirty="0"/>
              <a:t>ποικίλα επιστημονικά </a:t>
            </a:r>
            <a:r>
              <a:rPr lang="el-GR" sz="3100" dirty="0" smtClean="0"/>
              <a:t>πεδία </a:t>
            </a:r>
          </a:p>
          <a:p>
            <a:r>
              <a:rPr lang="el-GR" sz="3400" dirty="0" smtClean="0"/>
              <a:t>αλλά το σημαντικότερο: </a:t>
            </a:r>
          </a:p>
          <a:p>
            <a:pPr lvl="1"/>
            <a:r>
              <a:rPr lang="el-GR" sz="3100" dirty="0" smtClean="0"/>
              <a:t>για πρώτη φορά, στην ίδια θέση με το γλωσσικό υλικό θα βρει και γλωσσικά εργαλεία με τα οποία μπορεί να επεξεργαστεί το γλωσσικό υλικό </a:t>
            </a:r>
          </a:p>
          <a:p>
            <a:pPr lvl="1"/>
            <a:r>
              <a:rPr lang="el-GR" sz="3100" dirty="0" smtClean="0"/>
              <a:t>χωρίς να χρειαστεί να εγκαταστήσει κάτι στον υπολογιστή του</a:t>
            </a:r>
          </a:p>
          <a:p>
            <a:pPr lvl="1"/>
            <a:r>
              <a:rPr lang="el-GR" sz="3100" dirty="0" smtClean="0"/>
              <a:t>χωρίς να ανησυχεί για τη νομιμότητα της διαδικασίας, που εξασφαλίζεται </a:t>
            </a:r>
          </a:p>
          <a:p>
            <a:pPr lvl="2"/>
            <a:r>
              <a:rPr lang="el-GR" sz="2900" dirty="0" smtClean="0"/>
              <a:t>μέσω ενός ενιαίου σχήματος </a:t>
            </a:r>
            <a:r>
              <a:rPr lang="el-GR" sz="2900" dirty="0" err="1" smtClean="0"/>
              <a:t>αδειοδότησης</a:t>
            </a:r>
            <a:r>
              <a:rPr lang="el-GR" sz="2900" dirty="0" smtClean="0"/>
              <a:t> με ευρέως καθιερωμένες άδειες για κάθε πόρο ή εργαλείο της υποδομής (νομική κάλυψη), και</a:t>
            </a:r>
          </a:p>
          <a:p>
            <a:pPr lvl="2"/>
            <a:r>
              <a:rPr lang="el-GR" sz="2900" dirty="0" smtClean="0"/>
              <a:t>μέσω του συστήματος πιστοποίησης χρηστών, το οποίο </a:t>
            </a:r>
            <a:r>
              <a:rPr lang="el-GR" sz="2900" dirty="0" err="1" smtClean="0"/>
              <a:t>ταυτοποιεί</a:t>
            </a:r>
            <a:r>
              <a:rPr lang="el-GR" sz="2900" dirty="0" smtClean="0"/>
              <a:t> κάθε χρήστη και τα δικαιώματά του στην υποδομή (τεχνική κάλυψη)</a:t>
            </a:r>
          </a:p>
          <a:p>
            <a:pPr marL="342900" lvl="1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156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203032" cy="850106"/>
          </a:xfrm>
        </p:spPr>
        <p:txBody>
          <a:bodyPr>
            <a:normAutofit/>
          </a:bodyPr>
          <a:lstStyle/>
          <a:p>
            <a:r>
              <a:rPr lang="el-GR" dirty="0" smtClean="0"/>
              <a:t>Τι μπορεί να κάνει ο χρήστης;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/>
              <a:t>Σε περίπτωση που ο χρήστης θέλει να  </a:t>
            </a:r>
            <a:endParaRPr lang="el-G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7" name="Picture 6" descr="clarin:el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5829" r="7164" b="25672"/>
          <a:stretch/>
        </p:blipFill>
        <p:spPr>
          <a:xfrm>
            <a:off x="420098" y="855987"/>
            <a:ext cx="7970292" cy="248395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755255" y="404664"/>
            <a:ext cx="3281241" cy="1368152"/>
          </a:xfrm>
          <a:prstGeom prst="wedgeRoundRectCallout">
            <a:avLst>
              <a:gd name="adj1" fmla="val -113583"/>
              <a:gd name="adj2" fmla="val 14429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αναζήτηση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πόρου με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λέξεις-κλειδιά από την αρχική σελίδα του Κεντρικού Καταλόγου CLARIN:EL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364088" y="4869160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" name="Picture 9" descr="Search and Browse – clarin:el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4998" r="9850"/>
          <a:stretch/>
        </p:blipFill>
        <p:spPr>
          <a:xfrm>
            <a:off x="420098" y="3703967"/>
            <a:ext cx="7970292" cy="2677361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074414" y="4005064"/>
            <a:ext cx="2458026" cy="1037583"/>
          </a:xfrm>
          <a:prstGeom prst="wedgeRoundRectCallout">
            <a:avLst>
              <a:gd name="adj1" fmla="val -214609"/>
              <a:gd name="adj2" fmla="val 87491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αναζήτηση πόρου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με φίλτρα από τον Κεντρικό Κατάλογο </a:t>
            </a:r>
          </a:p>
        </p:txBody>
      </p:sp>
    </p:spTree>
    <p:extLst>
      <p:ext uri="{BB962C8B-B14F-4D97-AF65-F5344CB8AC3E}">
        <p14:creationId xmlns:p14="http://schemas.microsoft.com/office/powerpoint/2010/main" val="27874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408712" cy="850106"/>
          </a:xfrm>
        </p:spPr>
        <p:txBody>
          <a:bodyPr>
            <a:noAutofit/>
          </a:bodyPr>
          <a:lstStyle/>
          <a:p>
            <a:r>
              <a:rPr lang="el-GR" dirty="0" err="1" smtClean="0"/>
              <a:t>Καταφόρτωση</a:t>
            </a:r>
            <a:r>
              <a:rPr lang="el-GR" dirty="0" smtClean="0"/>
              <a:t> ή επεξεργασία πόρου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Θερινό σχολείο ΑΠΟΛΛΩΝΙΣ 2019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6" name="Picture 5" descr="INTERA Corpus - the Greek part of the EL-EN pair – clarin:el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t="16661" r="12686" b="3493"/>
          <a:stretch/>
        </p:blipFill>
        <p:spPr>
          <a:xfrm>
            <a:off x="743233" y="836712"/>
            <a:ext cx="7848872" cy="393055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33010" y="1376771"/>
            <a:ext cx="3060340" cy="1425217"/>
          </a:xfrm>
          <a:prstGeom prst="wedgeRoundRectCallout">
            <a:avLst>
              <a:gd name="adj1" fmla="val -110904"/>
              <a:gd name="adj2" fmla="val 4823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Ο χρήστης επιλέγει αν θέλει να κατεβάσει τον πόρο στον υπολογιστή του  (αφού αποδεχτεί την άδεια χρήσης του)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23928" y="3573016"/>
            <a:ext cx="3240360" cy="1728192"/>
          </a:xfrm>
          <a:prstGeom prst="wedgeRoundRectCallout">
            <a:avLst>
              <a:gd name="adj1" fmla="val -84010"/>
              <a:gd name="adj2" fmla="val -8928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Ή αν θα τον επεξεργαστεί με κάποιο εργαλείο ή υπηρεσία της υποδομής και θα πάρει τα αποτελέσματα στον υπολογιστή του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30120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π.χ. εργαλεία/υπηρεσίες αναγνώρισης </a:t>
            </a:r>
            <a:r>
              <a:rPr lang="el-GR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λέξεων, ορίων προτάσεων και μερών του λόγου, υπηρεσίες μορφολογικής και συντακτικής ανάλυσης, υπηρεσίες αναγνώρισης ονοματικών οντοτήτων, </a:t>
            </a:r>
            <a:r>
              <a:rPr lang="el-GR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εξαγωγής ορολογίας</a:t>
            </a:r>
            <a:r>
              <a:rPr lang="el-GR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l-GR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να διαθέσει κανείς πόρους;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5252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οι πόροι, μέσω </a:t>
            </a:r>
            <a:r>
              <a:rPr lang="el-GR" dirty="0"/>
              <a:t>της </a:t>
            </a:r>
            <a:r>
              <a:rPr lang="el-GR" dirty="0" smtClean="0"/>
              <a:t>πλούσιας </a:t>
            </a:r>
            <a:r>
              <a:rPr lang="el-GR" dirty="0"/>
              <a:t>τεκμηρίωσης (με βάση διεθνή πρότυπα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αποκτούν μοναδική ταυτότητα και καταγράφονται </a:t>
            </a:r>
            <a:r>
              <a:rPr lang="el-GR" dirty="0"/>
              <a:t>στα μητρώα γλωσσικών πόρων διεθνώς, </a:t>
            </a:r>
            <a:endParaRPr lang="el-GR" dirty="0" smtClean="0"/>
          </a:p>
          <a:p>
            <a:pPr lvl="1"/>
            <a:r>
              <a:rPr lang="el-GR" dirty="0" smtClean="0"/>
              <a:t>με </a:t>
            </a:r>
            <a:r>
              <a:rPr lang="el-GR" dirty="0"/>
              <a:t>συγκεκριμένο όνομα, μοναδικό μόνιμο αναγνωριστικό (</a:t>
            </a:r>
            <a:r>
              <a:rPr lang="el-GR" dirty="0" err="1"/>
              <a:t>Persistent</a:t>
            </a:r>
            <a:r>
              <a:rPr lang="el-GR" dirty="0"/>
              <a:t> </a:t>
            </a:r>
            <a:r>
              <a:rPr lang="el-GR" dirty="0" err="1"/>
              <a:t>Identifier</a:t>
            </a:r>
            <a:r>
              <a:rPr lang="el-GR" dirty="0"/>
              <a:t>), </a:t>
            </a:r>
            <a:endParaRPr lang="el-GR" dirty="0" smtClean="0"/>
          </a:p>
          <a:p>
            <a:pPr lvl="1"/>
            <a:r>
              <a:rPr lang="el-GR" dirty="0" smtClean="0"/>
              <a:t>μόνιμη </a:t>
            </a:r>
            <a:r>
              <a:rPr lang="el-GR" dirty="0"/>
              <a:t>σύνδεση </a:t>
            </a:r>
            <a:r>
              <a:rPr lang="el-GR" dirty="0" smtClean="0"/>
              <a:t>πόρου-δημιουργού,</a:t>
            </a:r>
          </a:p>
          <a:p>
            <a:pPr lvl="1"/>
            <a:r>
              <a:rPr lang="el-GR" dirty="0" smtClean="0"/>
              <a:t>σαφή </a:t>
            </a:r>
            <a:r>
              <a:rPr lang="el-GR" dirty="0"/>
              <a:t>άδεια </a:t>
            </a:r>
            <a:r>
              <a:rPr lang="el-GR" dirty="0" smtClean="0"/>
              <a:t>διάθεσης και </a:t>
            </a:r>
          </a:p>
          <a:p>
            <a:pPr lvl="1"/>
            <a:r>
              <a:rPr lang="el-GR" dirty="0" smtClean="0"/>
              <a:t>ρητά </a:t>
            </a:r>
            <a:r>
              <a:rPr lang="el-GR" dirty="0"/>
              <a:t>δικαιώματα </a:t>
            </a:r>
            <a:r>
              <a:rPr lang="el-GR" dirty="0" smtClean="0"/>
              <a:t>χρήσης</a:t>
            </a:r>
          </a:p>
          <a:p>
            <a:r>
              <a:rPr lang="el-GR" dirty="0"/>
              <a:t>τόσο </a:t>
            </a:r>
            <a:r>
              <a:rPr lang="el-GR" dirty="0" smtClean="0"/>
              <a:t>οι πόροι </a:t>
            </a:r>
            <a:r>
              <a:rPr lang="el-GR" dirty="0"/>
              <a:t>όσο και ο δημιουργός </a:t>
            </a:r>
            <a:r>
              <a:rPr lang="el-GR" dirty="0" smtClean="0"/>
              <a:t>τους</a:t>
            </a:r>
          </a:p>
          <a:p>
            <a:pPr lvl="1"/>
            <a:r>
              <a:rPr lang="el-GR" dirty="0" smtClean="0"/>
              <a:t>αποκτούν αναγνωρισιμότητα, δημοσιότητα και διεθνή προβολή (μέσω της σύνδεσης με την ευρωπαϊκή υποδομή)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440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6" name="Picture 5" descr="Welcome to CLARIN-EL | CLARIN-EL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r="1493"/>
          <a:stretch/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 πλαίσιο της Πράξης ΑΠΟΛΛΩΝΙΣ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Σύνδεση με το </a:t>
            </a:r>
            <a:r>
              <a:rPr lang="en-US" dirty="0" smtClean="0"/>
              <a:t>DARIAH-</a:t>
            </a:r>
            <a:r>
              <a:rPr lang="el-GR" dirty="0" smtClean="0"/>
              <a:t>ΔΥΑΣ</a:t>
            </a:r>
          </a:p>
          <a:p>
            <a:r>
              <a:rPr lang="el-GR" dirty="0" smtClean="0"/>
              <a:t>Προσθήκη νέων φορέων-μελών (από ακαδημαϊκό / ερευνητικό χώρο, δημόσιες υπηρεσίες  και βιομηχανία) </a:t>
            </a:r>
          </a:p>
          <a:p>
            <a:r>
              <a:rPr lang="el-GR" dirty="0" smtClean="0"/>
              <a:t>Διεύρυνση δικτύου χρηστών</a:t>
            </a:r>
          </a:p>
          <a:p>
            <a:r>
              <a:rPr lang="el-GR" dirty="0" smtClean="0"/>
              <a:t>Εμπλουτισμός με νέους πόρους και υπηρεσίες</a:t>
            </a:r>
          </a:p>
          <a:p>
            <a:r>
              <a:rPr lang="el-GR" dirty="0"/>
              <a:t>Υλοποίηση νέων </a:t>
            </a:r>
            <a:r>
              <a:rPr lang="el-GR" dirty="0" smtClean="0"/>
              <a:t>εφαρμογών</a:t>
            </a:r>
          </a:p>
          <a:p>
            <a:r>
              <a:rPr lang="el-GR" dirty="0" smtClean="0"/>
              <a:t>Δράσεις ενημέρωσης και εκπαίδευσης σε ευρύ φάσμα ερευνητών και επαγγελματιών όλων των επιστημών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Θερινό σχολείο </a:t>
            </a:r>
            <a:r>
              <a:rPr lang="en-US" b="1" dirty="0" smtClean="0">
                <a:solidFill>
                  <a:srgbClr val="C00000"/>
                </a:solidFill>
              </a:rPr>
              <a:t>CLARIN:EL</a:t>
            </a:r>
            <a:r>
              <a:rPr lang="el-GR" b="1" dirty="0">
                <a:solidFill>
                  <a:srgbClr val="C00000"/>
                </a:solidFill>
              </a:rPr>
              <a:t>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καλοκαίρι 2020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5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Περισσότερες πληροφορίες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32560"/>
              </p:ext>
            </p:extLst>
          </p:nvPr>
        </p:nvGraphicFramePr>
        <p:xfrm>
          <a:off x="457200" y="1412776"/>
          <a:ext cx="8229600" cy="488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5842992"/>
              </a:tblGrid>
              <a:tr h="165618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195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https://www.clarin.gr</a:t>
                      </a:r>
                      <a:endParaRPr lang="en-US" sz="195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3"/>
                      <a:endParaRPr lang="en-US" sz="195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3"/>
                      <a:r>
                        <a:rPr lang="en-US" sz="195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https://inventory.clarin.gr</a:t>
                      </a:r>
                      <a:endParaRPr lang="el-GR" sz="195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3"/>
                      <a:endParaRPr lang="en-US" sz="195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lvl="3"/>
                      <a:r>
                        <a:rPr lang="en-US" sz="195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https://www.clarin.eu</a:t>
                      </a:r>
                      <a:r>
                        <a:rPr lang="en-US" sz="195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l-GR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5665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5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info@clarin.gr</a:t>
                      </a:r>
                      <a:endParaRPr lang="en-US" sz="195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l-G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204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5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clarin.gr</a:t>
                      </a:r>
                    </a:p>
                    <a:p>
                      <a:endParaRPr lang="el-GR" sz="2000" dirty="0">
                        <a:solidFill>
                          <a:srgbClr val="005EB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204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5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</a:t>
                      </a:r>
                      <a:r>
                        <a:rPr lang="en-US" sz="1950" b="1" kern="1200" dirty="0" err="1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CLARIN_el</a:t>
                      </a:r>
                      <a:endParaRPr lang="en-US" sz="1950" b="1" kern="1200" dirty="0" smtClean="0">
                        <a:solidFill>
                          <a:srgbClr val="005EB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50" b="1" kern="1200" dirty="0">
                        <a:solidFill>
                          <a:srgbClr val="005EB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204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https://www.linkedin.com/grp/home?gid=8309819</a:t>
                      </a: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9" name="Picture 6" descr="http://aenao.org/wordpress/wp-content/uploads/2014/11/624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4" y="1585033"/>
            <a:ext cx="1957854" cy="14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Image result for m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76" y="3374311"/>
            <a:ext cx="72622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s://www.facebook.com/images/fb_icon_325x32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71069"/>
            <a:ext cx="720080" cy="59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lh3.ggpht.com/lSLM0xhCA1RZOwaQcjhlwmsvaIQYaP3c5qbDKCgLALhydrgExnaSKZdGa8S3YtRuVA=w3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77" y="4941168"/>
            <a:ext cx="72622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lh3.ggpht.com/XgjH1SF8ce-fC597Y0gJqnLt-PpZ1zlE4xUcB8GH6_B5i00SR7jix5Re-T1kkL52VA=w3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61248"/>
            <a:ext cx="7200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 dirty="0" smtClean="0"/>
              <a:t>Η δύναμη των δεδομένων</a:t>
            </a:r>
            <a:endParaRPr lang="en-GB" sz="3200" b="1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713387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τα δεδομένα  μεταμορφώνουν και βελτιώνουν με ταχύτατους ρυθμούς τη ζωή μας</a:t>
            </a:r>
          </a:p>
          <a:p>
            <a:pPr lvl="1"/>
            <a:r>
              <a:rPr lang="el-GR" dirty="0" smtClean="0"/>
              <a:t>δεδομένα βιολογικά, γεωγραφικά, δημογραφικά, μετεωρολογικά, οικονομικά, αριθμητικά</a:t>
            </a:r>
            <a:r>
              <a:rPr lang="en-US" dirty="0" smtClean="0"/>
              <a:t>, </a:t>
            </a:r>
            <a:r>
              <a:rPr lang="el-GR" b="1" dirty="0" smtClean="0">
                <a:solidFill>
                  <a:srgbClr val="0070C0"/>
                </a:solidFill>
              </a:rPr>
              <a:t>γλωσσικά…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δεδομένα είναι πολύτιμα </a:t>
            </a:r>
          </a:p>
          <a:p>
            <a:pPr lvl="1"/>
            <a:r>
              <a:rPr lang="el-GR" sz="2600" dirty="0"/>
              <a:t>για τη διατύπωση, τον έλεγχο και την επαλήθευση μιας ερευνητικής υπόθεσης / μεθόδου / πειραματικής διαδικασίας (και από τρίτους)</a:t>
            </a:r>
          </a:p>
          <a:p>
            <a:pPr lvl="1"/>
            <a:r>
              <a:rPr lang="el-GR" sz="2600" dirty="0"/>
              <a:t>για την αναπαραγωγή ενός πειράματος</a:t>
            </a:r>
          </a:p>
          <a:p>
            <a:pPr lvl="1"/>
            <a:r>
              <a:rPr lang="el-GR" sz="2600" dirty="0"/>
              <a:t>για την </a:t>
            </a:r>
            <a:r>
              <a:rPr lang="el-GR" sz="2600" dirty="0" err="1"/>
              <a:t>επαναχρησιμοποίησή</a:t>
            </a:r>
            <a:r>
              <a:rPr lang="el-GR" sz="2600" dirty="0"/>
              <a:t> τους σε άλλα πλαίσια, πιθανώς και άλλων επιστημών</a:t>
            </a:r>
          </a:p>
          <a:p>
            <a:r>
              <a:rPr lang="el-GR" dirty="0" smtClean="0"/>
              <a:t>τα </a:t>
            </a:r>
            <a:r>
              <a:rPr lang="el-GR" dirty="0"/>
              <a:t>δεδομένα στα οποία βασίστηκε μια έρευνα είναι εξίσου σημαντικά με τα αποτελέσματα της έρευνας </a:t>
            </a:r>
            <a:endParaRPr lang="en-US" dirty="0" smtClean="0"/>
          </a:p>
          <a:p>
            <a:r>
              <a:rPr lang="el-GR" dirty="0"/>
              <a:t>τα δεδομένα αποκτούν ιδιαίτερη αξία όταν διαμοιράζονται και διατίθενται </a:t>
            </a:r>
            <a:endParaRPr lang="en-US" dirty="0"/>
          </a:p>
          <a:p>
            <a:pPr lvl="1"/>
            <a:r>
              <a:rPr lang="el-GR" dirty="0"/>
              <a:t>τόσο για ερευνητικούς σκοπούς</a:t>
            </a:r>
            <a:endParaRPr lang="en-US" dirty="0"/>
          </a:p>
          <a:p>
            <a:pPr lvl="1"/>
            <a:r>
              <a:rPr lang="el-GR" dirty="0"/>
              <a:t>όσο και για την δημιουργία </a:t>
            </a:r>
            <a:r>
              <a:rPr lang="el-GR" dirty="0" smtClean="0"/>
              <a:t>καινοτόμων </a:t>
            </a:r>
            <a:r>
              <a:rPr lang="el-GR" dirty="0"/>
              <a:t>εφαρμογών</a:t>
            </a:r>
          </a:p>
          <a:p>
            <a:endParaRPr lang="el-GR" dirty="0"/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n-US" dirty="0"/>
          </a:p>
        </p:txBody>
      </p:sp>
      <p:sp>
        <p:nvSpPr>
          <p:cNvPr id="1639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298F-F6BB-4F7E-9D27-B446CFDF8D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203032" cy="850106"/>
          </a:xfrm>
        </p:spPr>
        <p:txBody>
          <a:bodyPr/>
          <a:lstStyle/>
          <a:p>
            <a:r>
              <a:rPr lang="el-GR" dirty="0" smtClean="0"/>
              <a:t>Ο ρόλος της υποδομής </a:t>
            </a:r>
            <a:r>
              <a:rPr lang="en-US" dirty="0" smtClean="0"/>
              <a:t>CLARIN:EL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13387"/>
          </a:xfrm>
        </p:spPr>
        <p:txBody>
          <a:bodyPr>
            <a:normAutofit/>
          </a:bodyPr>
          <a:lstStyle/>
          <a:p>
            <a:r>
              <a:rPr lang="el-GR" sz="2400" dirty="0"/>
              <a:t>ε</a:t>
            </a:r>
            <a:r>
              <a:rPr lang="el-GR" sz="2400" dirty="0" smtClean="0"/>
              <a:t>στιάζει στα </a:t>
            </a:r>
            <a:r>
              <a:rPr lang="el-GR" sz="2400" b="1" dirty="0" smtClean="0">
                <a:solidFill>
                  <a:srgbClr val="0070C0"/>
                </a:solidFill>
              </a:rPr>
              <a:t>γλωσσικά δεδομένα </a:t>
            </a:r>
          </a:p>
          <a:p>
            <a:r>
              <a:rPr lang="el-GR" sz="2400" dirty="0" smtClean="0"/>
              <a:t>παρέχει </a:t>
            </a:r>
            <a:r>
              <a:rPr lang="el-GR" sz="2400" b="1" dirty="0" smtClean="0">
                <a:solidFill>
                  <a:srgbClr val="0070C0"/>
                </a:solidFill>
              </a:rPr>
              <a:t>γλωσσικούς πόρους</a:t>
            </a:r>
            <a:r>
              <a:rPr lang="el-GR" sz="2400" dirty="0" smtClean="0"/>
              <a:t> </a:t>
            </a:r>
          </a:p>
          <a:p>
            <a:r>
              <a:rPr lang="el-GR" sz="2400" b="1" dirty="0" smtClean="0">
                <a:solidFill>
                  <a:srgbClr val="0070C0"/>
                </a:solidFill>
              </a:rPr>
              <a:t>ψηφιακά</a:t>
            </a:r>
            <a:r>
              <a:rPr lang="el-GR" sz="2400" dirty="0" smtClean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εργαλεία </a:t>
            </a:r>
            <a:r>
              <a:rPr lang="el-GR" sz="2400" dirty="0"/>
              <a:t>και </a:t>
            </a:r>
            <a:r>
              <a:rPr lang="el-GR" sz="2400" b="1" dirty="0">
                <a:solidFill>
                  <a:srgbClr val="0070C0"/>
                </a:solidFill>
              </a:rPr>
              <a:t>διαδικτυακές υπηρεσίες </a:t>
            </a:r>
            <a:r>
              <a:rPr lang="el-GR" sz="2400" dirty="0"/>
              <a:t>που</a:t>
            </a:r>
          </a:p>
          <a:p>
            <a:r>
              <a:rPr lang="el-GR" sz="2400" dirty="0"/>
              <a:t>υποστηρίζουν </a:t>
            </a:r>
            <a:r>
              <a:rPr lang="el-GR" sz="2400" dirty="0" smtClean="0"/>
              <a:t>ερευνητικές δραστηριότητες </a:t>
            </a:r>
            <a:r>
              <a:rPr lang="el-GR" sz="2400" dirty="0"/>
              <a:t>που </a:t>
            </a:r>
            <a:r>
              <a:rPr lang="el-GR" sz="2400" dirty="0" smtClean="0"/>
              <a:t>αφορούν </a:t>
            </a:r>
            <a:r>
              <a:rPr lang="el-GR" sz="2400" b="1" dirty="0">
                <a:solidFill>
                  <a:srgbClr val="0070C0"/>
                </a:solidFill>
              </a:rPr>
              <a:t>επεξεργασία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0070C0"/>
                </a:solidFill>
              </a:rPr>
              <a:t>ανάλυση φυσικής γλώσσας</a:t>
            </a:r>
            <a:r>
              <a:rPr lang="el-GR" sz="2400" dirty="0"/>
              <a:t> (με έμφαση στα Ελληνικά)</a:t>
            </a:r>
          </a:p>
          <a:p>
            <a:r>
              <a:rPr lang="el-GR" sz="2400" b="1" dirty="0" smtClean="0">
                <a:solidFill>
                  <a:srgbClr val="0070C0"/>
                </a:solidFill>
              </a:rPr>
              <a:t>διαθέσιμα</a:t>
            </a:r>
            <a:r>
              <a:rPr lang="el-GR" sz="2400" dirty="0" smtClean="0"/>
              <a:t> στην </a:t>
            </a:r>
            <a:r>
              <a:rPr lang="el-GR" sz="2400" dirty="0"/>
              <a:t>ερευνητική κοινότητα αλλά και στη βιομηχανία και στο ευρύ </a:t>
            </a:r>
            <a:r>
              <a:rPr lang="el-GR" sz="2400" dirty="0" smtClean="0"/>
              <a:t>κοινό</a:t>
            </a:r>
          </a:p>
          <a:p>
            <a:r>
              <a:rPr lang="el-GR" sz="2400" dirty="0" smtClean="0"/>
              <a:t>με </a:t>
            </a:r>
            <a:r>
              <a:rPr lang="el-GR" sz="2400" dirty="0"/>
              <a:t>στόχο </a:t>
            </a:r>
            <a:r>
              <a:rPr lang="el-GR" sz="2400" dirty="0" smtClean="0"/>
              <a:t>την </a:t>
            </a:r>
            <a:r>
              <a:rPr lang="el-GR" sz="2400" b="1" dirty="0">
                <a:solidFill>
                  <a:srgbClr val="005EB8"/>
                </a:solidFill>
                <a:ea typeface="ヒラギノ角ゴ Pro W3" charset="0"/>
                <a:cs typeface="ヒラギノ角ゴ Pro W3" charset="0"/>
              </a:rPr>
              <a:t>υποστήριξη καινοτόμων εφαρμογών </a:t>
            </a:r>
            <a:r>
              <a:rPr lang="el-GR" sz="2400" dirty="0" smtClean="0"/>
              <a:t>και την ενίσχυση της </a:t>
            </a:r>
            <a:r>
              <a:rPr lang="el-GR" sz="2400" b="1" dirty="0" smtClean="0">
                <a:solidFill>
                  <a:srgbClr val="005EB8"/>
                </a:solidFill>
                <a:ea typeface="ヒラギノ角ゴ Pro W3" charset="0"/>
                <a:cs typeface="ヒラギノ角ゴ Pro W3" charset="0"/>
              </a:rPr>
              <a:t>ψηφιακής ετοιμότητας </a:t>
            </a:r>
            <a:r>
              <a:rPr lang="el-GR" sz="2400" dirty="0"/>
              <a:t>της Ελληνικής γλώσσας</a:t>
            </a:r>
          </a:p>
          <a:p>
            <a:endParaRPr lang="en-US" dirty="0" smtClean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67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Ευρωπαϊκή διάσταση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CLARIN:EL </a:t>
            </a:r>
            <a:r>
              <a:rPr lang="el-GR" dirty="0" smtClean="0"/>
              <a:t>είναι το </a:t>
            </a:r>
            <a:r>
              <a:rPr lang="el-GR" dirty="0"/>
              <a:t>εθνικό σκέλος της </a:t>
            </a:r>
            <a:r>
              <a:rPr lang="el-GR" dirty="0" smtClean="0"/>
              <a:t>ευρωπαϊκής υποδομής </a:t>
            </a:r>
            <a:r>
              <a:rPr lang="en-US" dirty="0" smtClean="0"/>
              <a:t>CLARIN ERIC </a:t>
            </a: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  <p:pic>
        <p:nvPicPr>
          <p:cNvPr id="7" name="Picture 6" descr="CLARIN ERIC |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13889" r="6717"/>
          <a:stretch/>
        </p:blipFill>
        <p:spPr>
          <a:xfrm>
            <a:off x="485459" y="2420888"/>
            <a:ext cx="840702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Τι είναι γλωσσικοί πόροι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752527"/>
          </a:xfrm>
        </p:spPr>
        <p:txBody>
          <a:bodyPr>
            <a:normAutofit/>
          </a:bodyPr>
          <a:lstStyle/>
          <a:p>
            <a:r>
              <a:rPr lang="el-GR" sz="2400" dirty="0"/>
              <a:t>σύνολα ψηφιακών γλωσσικών δεδομένων </a:t>
            </a:r>
          </a:p>
          <a:p>
            <a:r>
              <a:rPr lang="el-GR" sz="2400" dirty="0" smtClean="0"/>
              <a:t>συγκεντρωμένων </a:t>
            </a:r>
            <a:r>
              <a:rPr lang="el-GR" sz="2400" dirty="0"/>
              <a:t>και </a:t>
            </a:r>
            <a:r>
              <a:rPr lang="el-GR" sz="2400" dirty="0" smtClean="0"/>
              <a:t>δομημένων </a:t>
            </a:r>
            <a:r>
              <a:rPr lang="el-GR" sz="2400" dirty="0"/>
              <a:t>σύμφωνα με ορισμένα </a:t>
            </a:r>
            <a:r>
              <a:rPr lang="el-GR" sz="2400" dirty="0" smtClean="0"/>
              <a:t>κριτήρια</a:t>
            </a:r>
          </a:p>
          <a:p>
            <a:r>
              <a:rPr lang="el-GR" sz="2400" dirty="0" smtClean="0"/>
              <a:t>τεκμηριωμένων </a:t>
            </a:r>
            <a:r>
              <a:rPr lang="el-GR" sz="2400" dirty="0"/>
              <a:t>σύμφωνα με ορισμένο σχήμα μεταδεδομένων </a:t>
            </a:r>
            <a:endParaRPr lang="en-US" sz="2400" dirty="0"/>
          </a:p>
          <a:p>
            <a:r>
              <a:rPr lang="el-GR" sz="2400" dirty="0" smtClean="0"/>
              <a:t>που </a:t>
            </a:r>
            <a:r>
              <a:rPr lang="el-GR" sz="2400" dirty="0"/>
              <a:t>χρησιμοποιούνται </a:t>
            </a:r>
          </a:p>
          <a:p>
            <a:pPr lvl="1"/>
            <a:r>
              <a:rPr lang="el-GR" sz="2100" dirty="0"/>
              <a:t>στη μελέτη της γλώσσας</a:t>
            </a:r>
          </a:p>
          <a:p>
            <a:pPr lvl="1"/>
            <a:r>
              <a:rPr lang="el-GR" sz="2100" dirty="0"/>
              <a:t>στη δημιουργία, αξιολόγηση και βελτίωση συστημάτων γλωσσικής τεχνολογίας </a:t>
            </a:r>
          </a:p>
          <a:p>
            <a:pPr lvl="1"/>
            <a:r>
              <a:rPr lang="el-GR" sz="2100" dirty="0" smtClean="0"/>
              <a:t>στην </a:t>
            </a:r>
            <a:r>
              <a:rPr lang="el-GR" sz="2100" dirty="0"/>
              <a:t>εκπαίδευση</a:t>
            </a:r>
          </a:p>
          <a:p>
            <a:pPr lvl="1"/>
            <a:r>
              <a:rPr lang="el-GR" sz="2100" dirty="0"/>
              <a:t>σε κάθε επιστήμη, ως πρωτογενές ή δευτερογενές υλικό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858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Είδη γλωσσικών πόρων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35280" cy="4896544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0070C0"/>
                </a:solidFill>
                <a:ea typeface="+mj-ea"/>
              </a:rPr>
              <a:t>σώματα κειμένων </a:t>
            </a:r>
            <a:endParaRPr lang="el-GR" sz="2400" dirty="0">
              <a:ea typeface="+mj-ea"/>
            </a:endParaRPr>
          </a:p>
          <a:p>
            <a:pPr lvl="1"/>
            <a:r>
              <a:rPr lang="el-GR" sz="2000" dirty="0" smtClean="0"/>
              <a:t>πόροι </a:t>
            </a:r>
            <a:r>
              <a:rPr lang="el-GR" sz="2000" dirty="0"/>
              <a:t>ψηφιακού / ψηφιοποιημένου λόγου: </a:t>
            </a:r>
            <a:r>
              <a:rPr lang="el-GR" sz="2000" dirty="0" smtClean="0"/>
              <a:t>γραπτοί (βιβλία, εφημερίδες, διαδίκτυο, κ.λπ.), ηχογραφήσεις </a:t>
            </a:r>
            <a:r>
              <a:rPr lang="el-GR" sz="2000" dirty="0"/>
              <a:t>προφορικού λόγου (συνεντεύξεις, ραδιοφωνικές </a:t>
            </a:r>
            <a:r>
              <a:rPr lang="el-GR" sz="2000" dirty="0" smtClean="0"/>
              <a:t>εκπομπές, κ.λπ.),</a:t>
            </a:r>
            <a:endParaRPr lang="el-GR" sz="2000" dirty="0"/>
          </a:p>
          <a:p>
            <a:pPr lvl="1"/>
            <a:r>
              <a:rPr lang="el-GR" sz="2000" dirty="0" smtClean="0"/>
              <a:t>βίντεο </a:t>
            </a:r>
            <a:r>
              <a:rPr lang="el-GR" sz="2000" dirty="0"/>
              <a:t>(τηλεοπτικές εκπομπές, συλλογές με εκφράσεις προσώπου, </a:t>
            </a:r>
            <a:r>
              <a:rPr lang="el-GR" sz="2000" dirty="0" smtClean="0"/>
              <a:t>χειρονομίες, κ.λπ.)</a:t>
            </a:r>
            <a:endParaRPr lang="el-GR" sz="2000" dirty="0"/>
          </a:p>
          <a:p>
            <a:pPr lvl="1"/>
            <a:r>
              <a:rPr lang="el-GR" sz="2000" dirty="0"/>
              <a:t>εικόνες (</a:t>
            </a:r>
            <a:r>
              <a:rPr lang="el-GR" sz="2000" dirty="0" smtClean="0"/>
              <a:t>ψηφιακές/ψηφιοποιημένες </a:t>
            </a:r>
            <a:r>
              <a:rPr lang="el-GR" sz="2000" dirty="0"/>
              <a:t>φωτογραφίες με </a:t>
            </a:r>
            <a:r>
              <a:rPr lang="el-GR" sz="2000" dirty="0" smtClean="0"/>
              <a:t>λεζάντες)</a:t>
            </a:r>
            <a:r>
              <a:rPr lang="el-GR" sz="2000" dirty="0"/>
              <a:t> </a:t>
            </a:r>
            <a:endParaRPr lang="el-GR" sz="2000" dirty="0" smtClean="0"/>
          </a:p>
          <a:p>
            <a:pPr lvl="1"/>
            <a:r>
              <a:rPr lang="el-GR" sz="2000" dirty="0" smtClean="0"/>
              <a:t>επεξεργασμένοι/</a:t>
            </a:r>
            <a:r>
              <a:rPr lang="el-GR" sz="2000" dirty="0" err="1" smtClean="0"/>
              <a:t>επισημειωμένοι</a:t>
            </a:r>
            <a:r>
              <a:rPr lang="el-GR" sz="2000" dirty="0" smtClean="0"/>
              <a:t> πόροι (κείμενα </a:t>
            </a:r>
            <a:r>
              <a:rPr lang="el-GR" sz="2000" dirty="0" err="1"/>
              <a:t>επισημειωμένα</a:t>
            </a:r>
            <a:r>
              <a:rPr lang="el-GR" sz="2000" dirty="0"/>
              <a:t> </a:t>
            </a:r>
            <a:r>
              <a:rPr lang="el-GR" sz="2000" dirty="0" smtClean="0"/>
              <a:t>σε διάφορα επίπεδα, </a:t>
            </a:r>
            <a:r>
              <a:rPr lang="el-GR" sz="2000" dirty="0"/>
              <a:t>μεταγραφές ηχητικών αρχείων, </a:t>
            </a:r>
            <a:r>
              <a:rPr lang="el-GR" sz="2000" dirty="0" err="1"/>
              <a:t>επισημειωμένα</a:t>
            </a:r>
            <a:r>
              <a:rPr lang="el-GR" sz="2000" dirty="0"/>
              <a:t> </a:t>
            </a:r>
            <a:r>
              <a:rPr lang="el-GR" sz="2000" dirty="0" smtClean="0"/>
              <a:t>βίντεο, κ.λπ.)</a:t>
            </a:r>
            <a:endParaRPr lang="el-GR" sz="2000" dirty="0"/>
          </a:p>
          <a:p>
            <a:r>
              <a:rPr lang="el-GR" sz="2400" dirty="0" smtClean="0">
                <a:solidFill>
                  <a:srgbClr val="0070C0"/>
                </a:solidFill>
                <a:ea typeface="+mj-ea"/>
              </a:rPr>
              <a:t>λεξικοί </a:t>
            </a:r>
            <a:r>
              <a:rPr lang="en-US" sz="2400" dirty="0" smtClean="0">
                <a:solidFill>
                  <a:srgbClr val="0070C0"/>
                </a:solidFill>
                <a:ea typeface="+mj-ea"/>
              </a:rPr>
              <a:t>/</a:t>
            </a:r>
            <a:r>
              <a:rPr lang="el-GR" sz="2400" dirty="0" smtClean="0">
                <a:solidFill>
                  <a:srgbClr val="0070C0"/>
                </a:solidFill>
                <a:ea typeface="+mj-ea"/>
              </a:rPr>
              <a:t> εννοιολογικοί πόροι </a:t>
            </a:r>
            <a:endParaRPr lang="el-GR" sz="2400" dirty="0">
              <a:ea typeface="+mj-ea"/>
            </a:endParaRPr>
          </a:p>
          <a:p>
            <a:pPr lvl="1"/>
            <a:r>
              <a:rPr lang="el-GR" altLang="el-GR" sz="2000" dirty="0" smtClean="0">
                <a:ea typeface="ヒラギノ角ゴ Pro W3"/>
              </a:rPr>
              <a:t>λεξικά</a:t>
            </a:r>
            <a:r>
              <a:rPr lang="el-GR" altLang="el-GR" sz="2000" dirty="0">
                <a:ea typeface="ヒラギノ角ゴ Pro W3"/>
              </a:rPr>
              <a:t>, λίστες λέξεων, </a:t>
            </a:r>
            <a:r>
              <a:rPr lang="el-GR" altLang="el-GR" sz="2000" dirty="0" smtClean="0">
                <a:ea typeface="ヒラギノ角ゴ Pro W3"/>
              </a:rPr>
              <a:t>ορολογικά </a:t>
            </a:r>
            <a:r>
              <a:rPr lang="el-GR" altLang="el-GR" sz="2000" dirty="0">
                <a:ea typeface="ヒラギノ角ゴ Pro W3"/>
              </a:rPr>
              <a:t>γλωσσάρια, </a:t>
            </a:r>
            <a:r>
              <a:rPr lang="el-GR" altLang="el-GR" sz="2000" dirty="0" smtClean="0">
                <a:ea typeface="ヒラギノ角ゴ Pro W3"/>
              </a:rPr>
              <a:t>οντολογίες, κ.λπ.</a:t>
            </a:r>
            <a:endParaRPr lang="en-US" sz="2000" dirty="0">
              <a:ea typeface="ヒラギノ角ゴ Pro W3"/>
            </a:endParaRPr>
          </a:p>
          <a:p>
            <a:r>
              <a:rPr lang="el-GR" sz="2400" dirty="0" smtClean="0">
                <a:solidFill>
                  <a:srgbClr val="0070C0"/>
                </a:solidFill>
                <a:ea typeface="+mj-ea"/>
              </a:rPr>
              <a:t>γλωσσικές περιγραφές </a:t>
            </a:r>
            <a:endParaRPr lang="el-GR" sz="2400" dirty="0">
              <a:ea typeface="+mj-ea"/>
            </a:endParaRPr>
          </a:p>
          <a:p>
            <a:pPr lvl="1"/>
            <a:r>
              <a:rPr lang="el-GR" altLang="el-GR" sz="2000" dirty="0" smtClean="0">
                <a:ea typeface="ヒラギノ角ゴ Pro W3"/>
              </a:rPr>
              <a:t>τυπολογικές </a:t>
            </a:r>
            <a:r>
              <a:rPr lang="el-GR" altLang="el-GR" sz="2000" dirty="0">
                <a:ea typeface="ヒラギノ角ゴ Pro W3"/>
              </a:rPr>
              <a:t>βάσεις δεδομένων, γλωσσικά </a:t>
            </a:r>
            <a:r>
              <a:rPr lang="el-GR" altLang="el-GR" sz="2000" dirty="0" smtClean="0">
                <a:ea typeface="ヒラギノ角ゴ Pro W3"/>
              </a:rPr>
              <a:t>μοντέλα, κ.λπ.</a:t>
            </a:r>
            <a:endParaRPr lang="el-GR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15.7.2019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298F-F6BB-4F7E-9D27-B446CFDF8D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Θερινό σχολείο ΑΠΟΛΛΩΝΙΣ 2019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252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14338" y="465753"/>
            <a:ext cx="6172200" cy="708422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Μορφές γλωσσικών δεδομένων</a:t>
            </a:r>
            <a:endParaRPr lang="el-GR" altLang="el-GR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74175"/>
            <a:ext cx="8280919" cy="5063137"/>
          </a:xfrm>
        </p:spPr>
        <p:txBody>
          <a:bodyPr>
            <a:normAutofit/>
          </a:bodyPr>
          <a:lstStyle/>
          <a:p>
            <a:pPr marL="257175" lvl="1" indent="-257175">
              <a:buClr>
                <a:srgbClr val="0070C0"/>
              </a:buClr>
            </a:pPr>
            <a:r>
              <a:rPr lang="el-GR" altLang="el-GR" dirty="0" smtClean="0"/>
              <a:t>Μέσο</a:t>
            </a:r>
            <a:r>
              <a:rPr lang="en-US" altLang="el-GR" dirty="0" smtClean="0"/>
              <a:t>: </a:t>
            </a:r>
            <a:r>
              <a:rPr lang="el-GR" altLang="el-GR" dirty="0"/>
              <a:t>κείμενο</a:t>
            </a:r>
            <a:r>
              <a:rPr lang="en-US" altLang="el-GR" dirty="0"/>
              <a:t>, </a:t>
            </a:r>
            <a:r>
              <a:rPr lang="el-GR" altLang="el-GR" dirty="0"/>
              <a:t>ήχος</a:t>
            </a:r>
            <a:r>
              <a:rPr lang="en-US" altLang="el-GR" dirty="0"/>
              <a:t>, </a:t>
            </a:r>
            <a:r>
              <a:rPr lang="el-GR" altLang="el-GR" dirty="0"/>
              <a:t>εικόνα</a:t>
            </a:r>
            <a:r>
              <a:rPr lang="en-US" altLang="el-GR" dirty="0"/>
              <a:t>, </a:t>
            </a:r>
            <a:r>
              <a:rPr lang="el-GR" altLang="el-GR" dirty="0"/>
              <a:t>βίντεο</a:t>
            </a:r>
            <a:endParaRPr lang="en-US" altLang="el-GR" dirty="0"/>
          </a:p>
          <a:p>
            <a:pPr lvl="3" eaLnBrk="1" hangingPunct="1">
              <a:buFont typeface="Wingdings" pitchFamily="2" charset="2"/>
              <a:buNone/>
            </a:pPr>
            <a:r>
              <a:rPr lang="en-US" altLang="el-GR" sz="2400" dirty="0">
                <a:latin typeface="Georgia" pitchFamily="18" charset="0"/>
                <a:cs typeface="Georgia" pitchFamily="18" charset="0"/>
              </a:rPr>
              <a:t>	</a:t>
            </a:r>
          </a:p>
          <a:p>
            <a:pPr lvl="4" eaLnBrk="1" hangingPunct="1">
              <a:buFont typeface="Arial" pitchFamily="34" charset="0"/>
              <a:buNone/>
            </a:pPr>
            <a:endParaRPr lang="en-US" altLang="el-GR" sz="1800" dirty="0" smtClean="0">
              <a:latin typeface="Georgia" pitchFamily="18" charset="0"/>
              <a:cs typeface="Georgia" pitchFamily="18" charset="0"/>
            </a:endParaRPr>
          </a:p>
          <a:p>
            <a:pPr lvl="4" eaLnBrk="1" hangingPunct="1">
              <a:buFont typeface="Arial" pitchFamily="34" charset="0"/>
              <a:buNone/>
            </a:pPr>
            <a:endParaRPr lang="en-US" altLang="el-GR" sz="1800" dirty="0" smtClean="0">
              <a:latin typeface="Georgia" pitchFamily="18" charset="0"/>
              <a:cs typeface="Georgia" pitchFamily="18" charset="0"/>
            </a:endParaRPr>
          </a:p>
          <a:p>
            <a:pPr lvl="4" eaLnBrk="1" hangingPunct="1">
              <a:buFont typeface="Arial" pitchFamily="34" charset="0"/>
              <a:buNone/>
            </a:pPr>
            <a:r>
              <a:rPr lang="en-US" altLang="el-GR" sz="1800" dirty="0" smtClean="0">
                <a:latin typeface="Georgia" pitchFamily="18" charset="0"/>
                <a:cs typeface="Georgia" pitchFamily="18" charset="0"/>
              </a:rPr>
              <a:t>									</a:t>
            </a:r>
            <a:endParaRPr lang="en-US" altLang="el-GR" sz="1800" b="1" i="1" dirty="0" smtClean="0">
              <a:latin typeface="Georgia" pitchFamily="18" charset="0"/>
              <a:cs typeface="Georgia" pitchFamily="18" charset="0"/>
            </a:endParaRPr>
          </a:p>
          <a:p>
            <a:pPr eaLnBrk="1" hangingPunct="1"/>
            <a:endParaRPr lang="el-GR" altLang="el-GR" sz="3600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18436" name="Date Placeholder 3"/>
          <p:cNvSpPr>
            <a:spLocks noGrp="1"/>
          </p:cNvSpPr>
          <p:nvPr/>
        </p:nvSpPr>
        <p:spPr bwMode="auto">
          <a:xfrm>
            <a:off x="1485901" y="5271903"/>
            <a:ext cx="1103710" cy="273844"/>
          </a:xfrm>
          <a:custGeom>
            <a:avLst/>
            <a:gdLst>
              <a:gd name="T0" fmla="*/ 0 w 2133600"/>
              <a:gd name="T1" fmla="*/ 0 h 365125"/>
              <a:gd name="T2" fmla="*/ 3860 w 2133600"/>
              <a:gd name="T3" fmla="*/ 0 h 365125"/>
              <a:gd name="T4" fmla="*/ 3860 w 2133600"/>
              <a:gd name="T5" fmla="*/ 365125 h 365125"/>
              <a:gd name="T6" fmla="*/ 0 w 2133600"/>
              <a:gd name="T7" fmla="*/ 365125 h 365125"/>
              <a:gd name="T8" fmla="*/ 0 w 21336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3600"/>
              <a:gd name="T16" fmla="*/ 0 h 365125"/>
              <a:gd name="T17" fmla="*/ 2133600 w 2133600"/>
              <a:gd name="T18" fmla="*/ 365125 h 365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l-GR" sz="1350"/>
          </a:p>
        </p:txBody>
      </p:sp>
      <p:sp>
        <p:nvSpPr>
          <p:cNvPr id="18437" name="Footer Placeholder 5"/>
          <p:cNvSpPr txBox="1">
            <a:spLocks noGrp="1"/>
          </p:cNvSpPr>
          <p:nvPr/>
        </p:nvSpPr>
        <p:spPr bwMode="auto">
          <a:xfrm>
            <a:off x="3071812" y="5271903"/>
            <a:ext cx="2786063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en-GB" altLang="el-GR" sz="900">
              <a:solidFill>
                <a:srgbClr val="898989"/>
              </a:solidFill>
              <a:latin typeface="Georgia" pitchFamily="18" charset="0"/>
              <a:ea typeface="MS PGothic" pitchFamily="34" charset="-128"/>
            </a:endParaRPr>
          </a:p>
        </p:txBody>
      </p:sp>
      <p:grpSp>
        <p:nvGrpSpPr>
          <p:cNvPr id="18438" name="Group 20"/>
          <p:cNvGrpSpPr>
            <a:grpSpLocks/>
          </p:cNvGrpSpPr>
          <p:nvPr/>
        </p:nvGrpSpPr>
        <p:grpSpPr bwMode="auto">
          <a:xfrm>
            <a:off x="1841898" y="3821720"/>
            <a:ext cx="5711576" cy="734616"/>
            <a:chOff x="1182688" y="3933056"/>
            <a:chExt cx="5952093" cy="979488"/>
          </a:xfrm>
        </p:grpSpPr>
        <p:sp>
          <p:nvSpPr>
            <p:cNvPr id="18453" name="Photo"/>
            <p:cNvSpPr>
              <a:spLocks noEditPoints="1" noChangeArrowheads="1"/>
            </p:cNvSpPr>
            <p:nvPr/>
          </p:nvSpPr>
          <p:spPr bwMode="auto">
            <a:xfrm>
              <a:off x="1182688" y="4000500"/>
              <a:ext cx="1127125" cy="862013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0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61 w 21600"/>
                <a:gd name="T25" fmla="*/ 22454 h 21600"/>
                <a:gd name="T26" fmla="*/ 21069 w 21600"/>
                <a:gd name="T27" fmla="*/ 3028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sz="1350"/>
            </a:p>
          </p:txBody>
        </p:sp>
        <p:sp>
          <p:nvSpPr>
            <p:cNvPr id="11" name="Document"/>
            <p:cNvSpPr>
              <a:spLocks noEditPoints="1" noChangeArrowheads="1"/>
            </p:cNvSpPr>
            <p:nvPr/>
          </p:nvSpPr>
          <p:spPr bwMode="auto">
            <a:xfrm>
              <a:off x="2627370" y="3933056"/>
              <a:ext cx="714403" cy="97948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l-G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455" name="TextBox 16"/>
            <p:cNvSpPr txBox="1">
              <a:spLocks noChangeArrowheads="1"/>
            </p:cNvSpPr>
            <p:nvPr/>
          </p:nvSpPr>
          <p:spPr bwMode="auto">
            <a:xfrm>
              <a:off x="3966429" y="4009397"/>
              <a:ext cx="3168352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l-GR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εικόνες + λεζάντες </a:t>
              </a:r>
              <a:endParaRPr lang="el-GR" altLang="el-G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8439" name="Group 18"/>
          <p:cNvGrpSpPr>
            <a:grpSpLocks/>
          </p:cNvGrpSpPr>
          <p:nvPr/>
        </p:nvGrpSpPr>
        <p:grpSpPr bwMode="auto">
          <a:xfrm>
            <a:off x="1784749" y="4811133"/>
            <a:ext cx="6531667" cy="1446073"/>
            <a:chOff x="1190625" y="5148263"/>
            <a:chExt cx="8708890" cy="1928097"/>
          </a:xfrm>
        </p:grpSpPr>
        <p:sp>
          <p:nvSpPr>
            <p:cNvPr id="18448" name="Film"/>
            <p:cNvSpPr>
              <a:spLocks noEditPoints="1" noChangeArrowheads="1"/>
            </p:cNvSpPr>
            <p:nvPr/>
          </p:nvSpPr>
          <p:spPr bwMode="auto">
            <a:xfrm>
              <a:off x="1190625" y="5148263"/>
              <a:ext cx="738188" cy="912812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0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0 w 21600"/>
                <a:gd name="T25" fmla="*/ 8129 h 21600"/>
                <a:gd name="T26" fmla="*/ 17079 w 21600"/>
                <a:gd name="T27" fmla="*/ 13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sz="1350"/>
            </a:p>
          </p:txBody>
        </p:sp>
        <p:sp>
          <p:nvSpPr>
            <p:cNvPr id="13" name="Sound"/>
            <p:cNvSpPr>
              <a:spLocks noEditPoints="1" noChangeArrowheads="1"/>
            </p:cNvSpPr>
            <p:nvPr/>
          </p:nvSpPr>
          <p:spPr bwMode="auto">
            <a:xfrm>
              <a:off x="3714750" y="5311775"/>
              <a:ext cx="889000" cy="815975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761 w 21600"/>
                <a:gd name="T9" fmla="*/ 22454 h 21600"/>
                <a:gd name="T10" fmla="*/ 21069 w 21600"/>
                <a:gd name="T11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l-G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5000625" y="5148263"/>
              <a:ext cx="714375" cy="97948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l-G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Document"/>
            <p:cNvSpPr>
              <a:spLocks noEditPoints="1" noChangeArrowheads="1"/>
            </p:cNvSpPr>
            <p:nvPr/>
          </p:nvSpPr>
          <p:spPr bwMode="auto">
            <a:xfrm>
              <a:off x="2571750" y="5148263"/>
              <a:ext cx="714375" cy="97948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l-G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452" name="TextBox 17"/>
            <p:cNvSpPr txBox="1">
              <a:spLocks noChangeArrowheads="1"/>
            </p:cNvSpPr>
            <p:nvPr/>
          </p:nvSpPr>
          <p:spPr bwMode="auto">
            <a:xfrm>
              <a:off x="6012160" y="5311775"/>
              <a:ext cx="3887355" cy="176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l-GR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βίντεο </a:t>
              </a:r>
              <a:r>
                <a:rPr lang="en-US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(</a:t>
              </a:r>
              <a:r>
                <a:rPr lang="el-GR" altLang="el-GR" sz="2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πολυμεσικά</a:t>
              </a:r>
              <a:r>
                <a:rPr lang="el-GR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 δεδομένα</a:t>
              </a:r>
              <a:r>
                <a:rPr lang="en-US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)</a:t>
              </a:r>
              <a:r>
                <a:rPr lang="el-GR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 + </a:t>
              </a:r>
              <a:r>
                <a:rPr lang="el-GR" altLang="el-GR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σενάριο </a:t>
              </a:r>
              <a:r>
                <a:rPr lang="el-GR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+ </a:t>
              </a:r>
              <a:r>
                <a:rPr lang="el-GR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υπότιτλοι + ηχητικό κανάλι + μεταγραφή</a:t>
              </a:r>
              <a:endParaRPr lang="el-GR" altLang="el-G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8440" name="Group 22"/>
          <p:cNvGrpSpPr>
            <a:grpSpLocks/>
          </p:cNvGrpSpPr>
          <p:nvPr/>
        </p:nvGrpSpPr>
        <p:grpSpPr bwMode="auto">
          <a:xfrm>
            <a:off x="1915281" y="2710081"/>
            <a:ext cx="5583720" cy="778613"/>
            <a:chOff x="1039813" y="2894904"/>
            <a:chExt cx="5830674" cy="1038152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2428840" y="2953569"/>
              <a:ext cx="714357" cy="97948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l-G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7891" name="Sound"/>
            <p:cNvSpPr>
              <a:spLocks noEditPoints="1" noChangeArrowheads="1"/>
            </p:cNvSpPr>
            <p:nvPr/>
          </p:nvSpPr>
          <p:spPr bwMode="auto">
            <a:xfrm>
              <a:off x="1039813" y="3117081"/>
              <a:ext cx="888977" cy="815975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761 w 21600"/>
                <a:gd name="T9" fmla="*/ 22454 h 21600"/>
                <a:gd name="T10" fmla="*/ 21069 w 21600"/>
                <a:gd name="T11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l-G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447" name="TextBox 21"/>
            <p:cNvSpPr txBox="1">
              <a:spLocks noChangeArrowheads="1"/>
            </p:cNvSpPr>
            <p:nvPr/>
          </p:nvSpPr>
          <p:spPr bwMode="auto">
            <a:xfrm>
              <a:off x="3702136" y="2894904"/>
              <a:ext cx="3168351" cy="943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l-GR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ηχητικά γλωσσικά δεδομένα </a:t>
              </a:r>
              <a:r>
                <a:rPr lang="en-US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+ </a:t>
              </a:r>
              <a:r>
                <a:rPr lang="el-GR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μεταγραφή </a:t>
              </a:r>
              <a:endParaRPr lang="el-GR" altLang="el-G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8441" name="Group 24"/>
          <p:cNvGrpSpPr>
            <a:grpSpLocks/>
          </p:cNvGrpSpPr>
          <p:nvPr/>
        </p:nvGrpSpPr>
        <p:grpSpPr bwMode="auto">
          <a:xfrm>
            <a:off x="1841898" y="1763367"/>
            <a:ext cx="3882230" cy="826632"/>
            <a:chOff x="1039813" y="2262559"/>
            <a:chExt cx="3053693" cy="1102177"/>
          </a:xfrm>
        </p:grpSpPr>
        <p:sp>
          <p:nvSpPr>
            <p:cNvPr id="20" name="Document"/>
            <p:cNvSpPr>
              <a:spLocks noEditPoints="1" noChangeArrowheads="1"/>
            </p:cNvSpPr>
            <p:nvPr/>
          </p:nvSpPr>
          <p:spPr bwMode="auto">
            <a:xfrm>
              <a:off x="1039813" y="2262559"/>
              <a:ext cx="714375" cy="97948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l-G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444" name="TextBox 23"/>
            <p:cNvSpPr txBox="1">
              <a:spLocks noChangeArrowheads="1"/>
            </p:cNvSpPr>
            <p:nvPr/>
          </p:nvSpPr>
          <p:spPr bwMode="auto">
            <a:xfrm>
              <a:off x="2364085" y="2420888"/>
              <a:ext cx="1729421" cy="94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l-GR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γραπτά γλωσσικά δεδομένα</a:t>
              </a:r>
              <a:r>
                <a:rPr lang="en-US" altLang="el-G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Arial" pitchFamily="34" charset="0"/>
                </a:rPr>
                <a:t> </a:t>
              </a:r>
              <a:endParaRPr lang="el-GR" altLang="el-G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Arial" pitchFamily="34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85900" y="5624514"/>
            <a:ext cx="1600200" cy="273844"/>
          </a:xfrm>
        </p:spPr>
        <p:txBody>
          <a:bodyPr/>
          <a:lstStyle/>
          <a:p>
            <a:pPr>
              <a:defRPr/>
            </a:pPr>
            <a:r>
              <a:rPr lang="el-GR" smtClean="0"/>
              <a:t>15.7.2019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64038-3AD8-4754-8981-0B5C011DDB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084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9136" cy="944563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Γιατί χρειάζονται τα γ</a:t>
            </a:r>
            <a:r>
              <a:rPr lang="el-GR" sz="3200" b="1" dirty="0" smtClean="0"/>
              <a:t>λωσσικά δεδομένα;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τα γλωσσικά δεδομένα</a:t>
            </a:r>
            <a:r>
              <a:rPr lang="en-US" sz="2400" dirty="0" smtClean="0"/>
              <a:t> </a:t>
            </a:r>
            <a:r>
              <a:rPr lang="el-GR" sz="2400" dirty="0" smtClean="0"/>
              <a:t>είναι απαραίτητα στους μελετητές της γλώσσας</a:t>
            </a:r>
          </a:p>
          <a:p>
            <a:r>
              <a:rPr lang="el-GR" sz="2400" dirty="0" smtClean="0"/>
              <a:t>ειδικά στη γλωσσική τεχνολογία: </a:t>
            </a:r>
          </a:p>
          <a:p>
            <a:pPr lvl="1"/>
            <a:r>
              <a:rPr lang="el-GR" sz="2000" dirty="0"/>
              <a:t>σ</a:t>
            </a:r>
            <a:r>
              <a:rPr lang="el-GR" sz="2000" dirty="0" smtClean="0"/>
              <a:t>τατιστική επεξεργασία</a:t>
            </a:r>
          </a:p>
          <a:p>
            <a:pPr lvl="1"/>
            <a:r>
              <a:rPr lang="el-GR" sz="2000" dirty="0"/>
              <a:t>γ</a:t>
            </a:r>
            <a:r>
              <a:rPr lang="el-GR" sz="2000" dirty="0" smtClean="0"/>
              <a:t>λωσσολογική επεξεργασία </a:t>
            </a:r>
          </a:p>
          <a:p>
            <a:pPr lvl="1"/>
            <a:r>
              <a:rPr lang="el-GR" sz="2000" dirty="0"/>
              <a:t>δ</a:t>
            </a:r>
            <a:r>
              <a:rPr lang="el-GR" sz="2000" dirty="0" smtClean="0"/>
              <a:t>ημιουργία γλωσσικών μοντέλων / γραμματικών </a:t>
            </a:r>
          </a:p>
          <a:p>
            <a:pPr lvl="1"/>
            <a:r>
              <a:rPr lang="el-GR" sz="2000" dirty="0"/>
              <a:t>ε</a:t>
            </a:r>
            <a:r>
              <a:rPr lang="el-GR" sz="2000" dirty="0" smtClean="0"/>
              <a:t>κπαίδευση εργαλείων</a:t>
            </a:r>
          </a:p>
          <a:p>
            <a:pPr lvl="1"/>
            <a:r>
              <a:rPr lang="el-GR" sz="2000" dirty="0"/>
              <a:t>α</a:t>
            </a:r>
            <a:r>
              <a:rPr lang="el-GR" sz="2000" dirty="0" smtClean="0"/>
              <a:t>υτόματη κατασκευή δομημένων δεδομένων (λεξικών, ορολογικών λιστών…)</a:t>
            </a:r>
          </a:p>
          <a:p>
            <a:pPr lvl="1"/>
            <a:r>
              <a:rPr lang="el-GR" sz="2000" dirty="0"/>
              <a:t>ε</a:t>
            </a:r>
            <a:r>
              <a:rPr lang="el-GR" sz="2000" dirty="0" smtClean="0"/>
              <a:t>παλήθευση ερευνητικών υποθέσεων </a:t>
            </a:r>
          </a:p>
          <a:p>
            <a:pPr lvl="1"/>
            <a:r>
              <a:rPr lang="el-GR" sz="2000" dirty="0" smtClean="0"/>
              <a:t>κ.λπ.</a:t>
            </a:r>
          </a:p>
          <a:p>
            <a:r>
              <a:rPr lang="el-GR" dirty="0"/>
              <a:t>αλλά και σε όποιους χρησιμοποιούν γλωσσικό υλικό ως βάση για την έρευνα/εργασία </a:t>
            </a:r>
            <a:r>
              <a:rPr lang="el-GR" dirty="0" smtClean="0"/>
              <a:t>τους</a:t>
            </a:r>
            <a:endParaRPr lang="en-US" dirty="0"/>
          </a:p>
          <a:p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Θερινό σχολείο ΑΠΟΛΛΩΝΙΣ 2019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15.7.2019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298F-F6BB-4F7E-9D27-B446CFDF8D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rin-el-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clarin-el-final</Template>
  <TotalTime>1697</TotalTime>
  <Words>1100</Words>
  <Application>Microsoft Office PowerPoint</Application>
  <PresentationFormat>On-screen Show (4:3)</PresentationFormat>
  <Paragraphs>239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clarin-el-05</vt:lpstr>
      <vt:lpstr>1_Θέμα του Office</vt:lpstr>
      <vt:lpstr>2_Θέμα του Office</vt:lpstr>
      <vt:lpstr>Υποδομή CLARIN:EL  </vt:lpstr>
      <vt:lpstr>PowerPoint Presentation</vt:lpstr>
      <vt:lpstr>Η δύναμη των δεδομένων</vt:lpstr>
      <vt:lpstr>Ο ρόλος της υποδομής CLARIN:EL</vt:lpstr>
      <vt:lpstr>Ευρωπαϊκή διάσταση </vt:lpstr>
      <vt:lpstr>Τι είναι γλωσσικοί πόροι</vt:lpstr>
      <vt:lpstr>Είδη γλωσσικών πόρων </vt:lpstr>
      <vt:lpstr>Μορφές γλωσσικών δεδομένων</vt:lpstr>
      <vt:lpstr>Γιατί χρειάζονται τα γλωσσικά δεδομένα;</vt:lpstr>
      <vt:lpstr>Εργαλεία επεξεργασίας γλώσσας / Εφαρμογές Γλωσσικής Τεχνολογίας</vt:lpstr>
      <vt:lpstr>Συνοδευτικά εργαλεία</vt:lpstr>
      <vt:lpstr>Παραδείγματα υλοποιημένων συνεργασιών</vt:lpstr>
      <vt:lpstr>Τελικά, τι είναι η υποδομή CLARIN:EL;</vt:lpstr>
      <vt:lpstr>Το δίκτυο φορέων-παρόχων του CLARIN:EL</vt:lpstr>
      <vt:lpstr>Ποιοι μπορούν να χρησιμοποιήσουν την υποδομή; </vt:lpstr>
      <vt:lpstr>Γιατί να χρησιμοποιήσει κανείς το CLARIN:EL; </vt:lpstr>
      <vt:lpstr>Τι μπορεί να κάνει ο χρήστης; </vt:lpstr>
      <vt:lpstr>Καταφόρτωση ή επεξεργασία πόρου</vt:lpstr>
      <vt:lpstr>Γιατί να διαθέσει κανείς πόρους;</vt:lpstr>
      <vt:lpstr>Στο πλαίσιο της Πράξης ΑΠΟΛΛΩΝΙΣ</vt:lpstr>
      <vt:lpstr>Περισσότερες πληροφορίες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Gavriilidou</dc:creator>
  <cp:lastModifiedBy>maria</cp:lastModifiedBy>
  <cp:revision>190</cp:revision>
  <cp:lastPrinted>2017-03-20T15:07:52Z</cp:lastPrinted>
  <dcterms:created xsi:type="dcterms:W3CDTF">2017-03-15T14:29:32Z</dcterms:created>
  <dcterms:modified xsi:type="dcterms:W3CDTF">2019-07-14T18:05:34Z</dcterms:modified>
</cp:coreProperties>
</file>